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5"/>
  </p:notesMasterIdLst>
  <p:handoutMasterIdLst>
    <p:handoutMasterId r:id="rId36"/>
  </p:handoutMasterIdLst>
  <p:sldIdLst>
    <p:sldId id="263" r:id="rId2"/>
    <p:sldId id="257" r:id="rId3"/>
    <p:sldId id="265" r:id="rId4"/>
    <p:sldId id="271" r:id="rId5"/>
    <p:sldId id="272" r:id="rId6"/>
    <p:sldId id="274" r:id="rId7"/>
    <p:sldId id="273" r:id="rId8"/>
    <p:sldId id="275" r:id="rId9"/>
    <p:sldId id="276" r:id="rId10"/>
    <p:sldId id="307" r:id="rId11"/>
    <p:sldId id="280" r:id="rId12"/>
    <p:sldId id="282" r:id="rId13"/>
    <p:sldId id="308" r:id="rId14"/>
    <p:sldId id="309" r:id="rId15"/>
    <p:sldId id="277" r:id="rId16"/>
    <p:sldId id="279" r:id="rId17"/>
    <p:sldId id="310" r:id="rId18"/>
    <p:sldId id="311" r:id="rId19"/>
    <p:sldId id="289" r:id="rId20"/>
    <p:sldId id="290" r:id="rId21"/>
    <p:sldId id="312" r:id="rId22"/>
    <p:sldId id="313" r:id="rId23"/>
    <p:sldId id="293" r:id="rId24"/>
    <p:sldId id="294" r:id="rId25"/>
    <p:sldId id="314" r:id="rId26"/>
    <p:sldId id="315" r:id="rId27"/>
    <p:sldId id="297" r:id="rId28"/>
    <p:sldId id="298" r:id="rId29"/>
    <p:sldId id="299" r:id="rId30"/>
    <p:sldId id="300" r:id="rId31"/>
    <p:sldId id="316" r:id="rId32"/>
    <p:sldId id="317" r:id="rId33"/>
    <p:sldId id="264" r:id="rId34"/>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0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CB77A68D-869F-4AD9-8760-A5CB84E458B6}" type="datetimeFigureOut">
              <a:rPr lang="en-US" smtClean="0"/>
              <a:t>1/9/2026</a:t>
            </a:fld>
            <a:endParaRPr lang="en-US"/>
          </a:p>
        </p:txBody>
      </p:sp>
      <p:sp>
        <p:nvSpPr>
          <p:cNvPr id="4" name="頁尾版面配置區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5A522065-A07D-4DC2-9584-F1E5BB90C731}" type="slidenum">
              <a:rPr lang="en-US" smtClean="0"/>
              <a:t>‹#›</a:t>
            </a:fld>
            <a:endParaRPr lang="en-US"/>
          </a:p>
        </p:txBody>
      </p:sp>
    </p:spTree>
    <p:extLst>
      <p:ext uri="{BB962C8B-B14F-4D97-AF65-F5344CB8AC3E}">
        <p14:creationId xmlns:p14="http://schemas.microsoft.com/office/powerpoint/2010/main" val="449049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778250" y="0"/>
            <a:ext cx="2889250" cy="498475"/>
          </a:xfrm>
          <a:prstGeom prst="rect">
            <a:avLst/>
          </a:prstGeom>
        </p:spPr>
        <p:txBody>
          <a:bodyPr vert="horz" lIns="91440" tIns="45720" rIns="91440" bIns="45720" rtlCol="0"/>
          <a:lstStyle>
            <a:lvl1pPr algn="r">
              <a:defRPr sz="1200"/>
            </a:lvl1pPr>
          </a:lstStyle>
          <a:p>
            <a:fld id="{8431021A-1EA3-4387-9964-F8D6F1D61CDE}" type="datetimeFigureOut">
              <a:rPr lang="zh-HK" altLang="en-US" smtClean="0"/>
              <a:t>9/1/2026</a:t>
            </a:fld>
            <a:endParaRPr lang="zh-HK" altLang="en-US"/>
          </a:p>
        </p:txBody>
      </p:sp>
      <p:sp>
        <p:nvSpPr>
          <p:cNvPr id="4" name="投影片圖像版面配置區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66750" y="4778375"/>
            <a:ext cx="5335588" cy="390842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29750"/>
            <a:ext cx="2889250" cy="49847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778250" y="9429750"/>
            <a:ext cx="2889250" cy="498475"/>
          </a:xfrm>
          <a:prstGeom prst="rect">
            <a:avLst/>
          </a:prstGeom>
        </p:spPr>
        <p:txBody>
          <a:bodyPr vert="horz" lIns="91440" tIns="45720" rIns="91440" bIns="45720" rtlCol="0" anchor="b"/>
          <a:lstStyle>
            <a:lvl1pPr algn="r">
              <a:defRPr sz="1200"/>
            </a:lvl1pPr>
          </a:lstStyle>
          <a:p>
            <a:fld id="{B48FF359-048F-4B75-B3A3-ACADCD4FC5A6}" type="slidenum">
              <a:rPr lang="zh-HK" altLang="en-US" smtClean="0"/>
              <a:t>‹#›</a:t>
            </a:fld>
            <a:endParaRPr lang="zh-HK" altLang="en-US"/>
          </a:p>
        </p:txBody>
      </p:sp>
    </p:spTree>
    <p:extLst>
      <p:ext uri="{BB962C8B-B14F-4D97-AF65-F5344CB8AC3E}">
        <p14:creationId xmlns:p14="http://schemas.microsoft.com/office/powerpoint/2010/main" val="42484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926AFE5E-3E04-449A-9688-F37B92EEA86C}" type="datetime1">
              <a:rPr lang="en-US" altLang="zh-HK"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8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313A0C4-9707-4E34-A873-1BEAC2EA2F29}" type="datetime1">
              <a:rPr lang="en-US" altLang="zh-HK"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571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329945-B324-468D-8104-9E870C63D4A4}" type="datetime1">
              <a:rPr lang="en-US" altLang="zh-HK"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883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B410532-4043-42A0-A90D-4EE57B6EF3E3}" type="datetime1">
              <a:rPr lang="en-US" altLang="zh-HK"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207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23FE434-8B86-4125-A193-4B3FBF396B22}" type="datetime1">
              <a:rPr lang="en-US" altLang="zh-HK"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849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FDA19AC-53C1-44B3-AD40-19EE1E3CBFCC}" type="datetime1">
              <a:rPr lang="en-US" altLang="zh-HK"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9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01EBEBB-274D-45CC-89EF-B0A601DE382B}" type="datetime1">
              <a:rPr lang="en-US" altLang="zh-HK"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486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2D44562-D5E4-43C2-AEC9-FD8CD89BA0C2}" type="datetime1">
              <a:rPr lang="en-US" altLang="zh-HK" smtClean="0"/>
              <a:t>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358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5C0DEAC-4276-4C6E-9D6A-23B60935D584}" type="datetime1">
              <a:rPr lang="en-US" altLang="zh-HK" smtClean="0"/>
              <a:t>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606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974A26-B7D8-44AF-A63B-E25F355D66E2}" type="datetime1">
              <a:rPr lang="en-US" altLang="zh-HK" smtClean="0"/>
              <a:t>1/9/2026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611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2E6537-1129-4027-966A-4A909CE1D624}" type="datetime1">
              <a:rPr lang="en-US" altLang="zh-HK" smtClean="0"/>
              <a:t>1/9/2026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007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644E08F8-2281-4418-8597-53C16FB36AA7}" type="datetime1">
              <a:rPr lang="en-US" altLang="zh-HK"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378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AF013C8-5FE7-4AFE-B32C-5E6091EF2AC7}" type="datetime1">
              <a:rPr lang="en-US" altLang="zh-HK" smtClean="0"/>
              <a:t>1/9/2026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2866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it.ly/3CVqGd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743484" y="1938081"/>
            <a:ext cx="10630532" cy="2189186"/>
          </a:xfrm>
        </p:spPr>
        <p:txBody>
          <a:bodyPr>
            <a:normAutofit fontScale="90000"/>
          </a:bodyPr>
          <a:lstStyle/>
          <a:p>
            <a:pPr algn="r"/>
            <a:r>
              <a:rPr lang="zh-HK" altLang="en-US" sz="6700" b="1" dirty="0"/>
              <a:t>在家进行体能活动</a:t>
            </a:r>
            <a:r>
              <a:rPr lang="zh-TW" altLang="en-US" sz="6700" b="1" dirty="0"/>
              <a:t>（中学篇）</a:t>
            </a:r>
            <a:br>
              <a:rPr lang="en-US" altLang="zh-TW" sz="6000" b="1" dirty="0"/>
            </a:br>
            <a:r>
              <a:rPr lang="en-US" altLang="zh-TW" sz="6000" b="1" dirty="0"/>
              <a:t>	</a:t>
            </a:r>
            <a:r>
              <a:rPr lang="zh-HK" altLang="en-US" sz="4800" b="1" dirty="0">
                <a:solidFill>
                  <a:srgbClr val="7030A0"/>
                </a:solidFill>
              </a:rPr>
              <a:t>学与教资源 </a:t>
            </a:r>
            <a:r>
              <a:rPr lang="en-US" altLang="zh-HK" sz="4800" b="1" dirty="0">
                <a:solidFill>
                  <a:srgbClr val="7030A0"/>
                </a:solidFill>
              </a:rPr>
              <a:t>– </a:t>
            </a:r>
            <a:r>
              <a:rPr lang="zh-TW" altLang="en-US" sz="4800" b="1" dirty="0">
                <a:solidFill>
                  <a:srgbClr val="7030A0"/>
                </a:solidFill>
              </a:rPr>
              <a:t>弹力带肌肉训练 </a:t>
            </a:r>
            <a:r>
              <a:rPr lang="en-US" altLang="zh-TW" sz="4800" b="1" dirty="0">
                <a:solidFill>
                  <a:srgbClr val="7030A0"/>
                </a:solidFill>
              </a:rPr>
              <a:t>(</a:t>
            </a:r>
            <a:r>
              <a:rPr lang="zh-TW" altLang="en-US" sz="4800" b="1" dirty="0">
                <a:solidFill>
                  <a:srgbClr val="7030A0"/>
                </a:solidFill>
              </a:rPr>
              <a:t>下肢训练</a:t>
            </a:r>
            <a:r>
              <a:rPr lang="en-US" altLang="zh-TW" sz="4800" b="1" dirty="0">
                <a:solidFill>
                  <a:srgbClr val="7030A0"/>
                </a:solidFill>
              </a:rPr>
              <a:t>)</a:t>
            </a:r>
            <a:endParaRPr lang="en-US" sz="4800" b="1" dirty="0">
              <a:solidFill>
                <a:srgbClr val="7030A0"/>
              </a:solidFill>
            </a:endParaRPr>
          </a:p>
        </p:txBody>
      </p:sp>
      <p:sp>
        <p:nvSpPr>
          <p:cNvPr id="3" name="副標題 2"/>
          <p:cNvSpPr>
            <a:spLocks noGrp="1"/>
          </p:cNvSpPr>
          <p:nvPr>
            <p:ph type="subTitle" idx="1"/>
          </p:nvPr>
        </p:nvSpPr>
        <p:spPr>
          <a:xfrm>
            <a:off x="6828090" y="4362765"/>
            <a:ext cx="4326933" cy="678019"/>
          </a:xfrm>
        </p:spPr>
        <p:txBody>
          <a:bodyPr/>
          <a:lstStyle/>
          <a:p>
            <a:pPr algn="r"/>
            <a:r>
              <a:rPr lang="zh-TW" altLang="en-US" dirty="0"/>
              <a:t>教育局课程发展处体育组</a:t>
            </a:r>
            <a:endParaRPr lang="en-US"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pPr/>
              <a:t>1</a:t>
            </a:fld>
            <a:endParaRPr lang="en-US" dirty="0"/>
          </a:p>
        </p:txBody>
      </p:sp>
      <p:pic>
        <p:nvPicPr>
          <p:cNvPr id="7"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85" y="53863"/>
            <a:ext cx="2592603" cy="2346673"/>
          </a:xfrm>
          <a:prstGeom prst="rect">
            <a:avLst/>
          </a:prstGeom>
          <a:solidFill>
            <a:schemeClr val="bg1">
              <a:alpha val="70000"/>
            </a:schemeClr>
          </a:solidFill>
        </p:spPr>
      </p:pic>
    </p:spTree>
    <p:extLst>
      <p:ext uri="{BB962C8B-B14F-4D97-AF65-F5344CB8AC3E}">
        <p14:creationId xmlns:p14="http://schemas.microsoft.com/office/powerpoint/2010/main" val="2087062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训练动作影片</a:t>
            </a:r>
            <a:endParaRPr lang="zh-HK"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p"/>
            </a:pPr>
            <a:r>
              <a:rPr lang="en-US" altLang="zh-HK" sz="2800" dirty="0"/>
              <a:t> </a:t>
            </a:r>
            <a:r>
              <a:rPr lang="zh-TW" altLang="en-US" sz="2800" dirty="0"/>
              <a:t>以下训练动作可于下列网址浏览</a:t>
            </a:r>
            <a:r>
              <a:rPr lang="en-US" altLang="zh-TW" sz="2800" dirty="0"/>
              <a:t>﹕</a:t>
            </a:r>
          </a:p>
          <a:p>
            <a:pPr>
              <a:spcAft>
                <a:spcPts val="0"/>
              </a:spcAft>
            </a:pPr>
            <a:r>
              <a:rPr lang="en-US" altLang="zh-HK" sz="2800" u="sng" kern="100" dirty="0">
                <a:solidFill>
                  <a:srgbClr val="0563C1"/>
                </a:solidFill>
                <a:latin typeface="Calibri" panose="020F0502020204030204" pitchFamily="34" charset="0"/>
                <a:cs typeface="Times New Roman" panose="02020603050405020304" pitchFamily="18" charset="0"/>
                <a:hlinkClick r:id="rId2"/>
              </a:rPr>
              <a:t>https://bit.ly/3CVqGdg</a:t>
            </a:r>
            <a:endParaRPr lang="zh-TW" altLang="zh-HK" sz="2800" kern="100" dirty="0">
              <a:latin typeface="Calibri" panose="020F0502020204030204" pitchFamily="34" charset="0"/>
              <a:cs typeface="Times New Roman" panose="02020603050405020304" pitchFamily="18" charset="0"/>
            </a:endParaRPr>
          </a:p>
          <a:p>
            <a:pPr marL="0" indent="0">
              <a:buNone/>
            </a:pPr>
            <a:endParaRPr lang="zh-HK" altLang="en-US" sz="2800"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6" name="圖片 5"/>
          <p:cNvPicPr>
            <a:picLocks noChangeAspect="1"/>
          </p:cNvPicPr>
          <p:nvPr/>
        </p:nvPicPr>
        <p:blipFill>
          <a:blip r:embed="rId3"/>
          <a:stretch>
            <a:fillRect/>
          </a:stretch>
        </p:blipFill>
        <p:spPr>
          <a:xfrm>
            <a:off x="5995744" y="2468108"/>
            <a:ext cx="850534" cy="854896"/>
          </a:xfrm>
          <a:prstGeom prst="rect">
            <a:avLst/>
          </a:prstGeom>
        </p:spPr>
      </p:pic>
    </p:spTree>
    <p:extLst>
      <p:ext uri="{BB962C8B-B14F-4D97-AF65-F5344CB8AC3E}">
        <p14:creationId xmlns:p14="http://schemas.microsoft.com/office/powerpoint/2010/main" val="188483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臀大肌</a:t>
            </a:r>
            <a:r>
              <a:rPr lang="en-US" altLang="zh-TW" b="1" dirty="0"/>
              <a:t>–</a:t>
            </a:r>
            <a:r>
              <a:rPr lang="zh-TW" altLang="zh-HK" b="1" dirty="0"/>
              <a:t> </a:t>
            </a:r>
            <a:r>
              <a:rPr lang="zh-TW" altLang="en-US" b="1" dirty="0"/>
              <a:t>初</a:t>
            </a:r>
            <a:r>
              <a:rPr lang="zh-TW" altLang="zh-HK" b="1" dirty="0"/>
              <a:t>阶</a:t>
            </a:r>
            <a:endParaRPr lang="zh-HK" altLang="en-US" b="1" dirty="0"/>
          </a:p>
        </p:txBody>
      </p:sp>
      <p:sp>
        <p:nvSpPr>
          <p:cNvPr id="6" name="Content Placeholder 5"/>
          <p:cNvSpPr>
            <a:spLocks noGrp="1"/>
          </p:cNvSpPr>
          <p:nvPr>
            <p:ph sz="half" idx="1"/>
          </p:nvPr>
        </p:nvSpPr>
        <p:spPr>
          <a:xfrm>
            <a:off x="607752" y="1845735"/>
            <a:ext cx="4937760" cy="4023360"/>
          </a:xfrm>
        </p:spPr>
        <p:txBody>
          <a:bodyPr/>
          <a:lstStyle/>
          <a:p>
            <a:pPr>
              <a:buFont typeface="Wingdings" panose="05000000000000000000" pitchFamily="2" charset="2"/>
              <a:buChar char="u"/>
            </a:pPr>
            <a:r>
              <a:rPr lang="zh-TW" altLang="zh-HK" sz="2400" b="1" dirty="0"/>
              <a:t>热身动作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自然站立，双脚平肩</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单脚曲膝提起至腰间水平</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换边继绩</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p:txBody>
          <a:bodyPr/>
          <a:lstStyle/>
          <a:p>
            <a:pPr lvl="0">
              <a:buFont typeface="Wingdings" panose="05000000000000000000" pitchFamily="2" charset="2"/>
              <a:buChar char="u"/>
            </a:pPr>
            <a:r>
              <a:rPr lang="zh-TW" altLang="en-US" sz="2400" b="1" dirty="0"/>
              <a:t>起始动作</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先仰卧瑜珈垫上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将弹力带放在腹前位置</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双手按弹力带</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肩部放松，腹部微微收紧</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10" name="image37.png"/>
          <p:cNvPicPr/>
          <p:nvPr/>
        </p:nvPicPr>
        <p:blipFill>
          <a:blip r:embed="rId2"/>
          <a:srcRect r="12121"/>
          <a:stretch>
            <a:fillRect/>
          </a:stretch>
        </p:blipFill>
        <p:spPr>
          <a:xfrm>
            <a:off x="4425314" y="2027526"/>
            <a:ext cx="1381125" cy="2581275"/>
          </a:xfrm>
          <a:prstGeom prst="rect">
            <a:avLst/>
          </a:prstGeom>
          <a:ln/>
        </p:spPr>
      </p:pic>
      <p:pic>
        <p:nvPicPr>
          <p:cNvPr id="12" name="image9.png"/>
          <p:cNvPicPr/>
          <p:nvPr/>
        </p:nvPicPr>
        <p:blipFill>
          <a:blip r:embed="rId3"/>
          <a:srcRect r="16966"/>
          <a:stretch>
            <a:fillRect/>
          </a:stretch>
        </p:blipFill>
        <p:spPr>
          <a:xfrm>
            <a:off x="3246581" y="4243635"/>
            <a:ext cx="1320800" cy="2581275"/>
          </a:xfrm>
          <a:prstGeom prst="rect">
            <a:avLst/>
          </a:prstGeom>
          <a:ln/>
        </p:spPr>
      </p:pic>
      <p:pic>
        <p:nvPicPr>
          <p:cNvPr id="13" name="image89.png"/>
          <p:cNvPicPr/>
          <p:nvPr/>
        </p:nvPicPr>
        <p:blipFill>
          <a:blip r:embed="rId4"/>
          <a:srcRect/>
          <a:stretch>
            <a:fillRect/>
          </a:stretch>
        </p:blipFill>
        <p:spPr>
          <a:xfrm>
            <a:off x="8275783" y="4608802"/>
            <a:ext cx="3552306" cy="1708872"/>
          </a:xfrm>
          <a:prstGeom prst="rect">
            <a:avLst/>
          </a:prstGeom>
          <a:ln/>
        </p:spPr>
      </p:pic>
    </p:spTree>
    <p:extLst>
      <p:ext uri="{BB962C8B-B14F-4D97-AF65-F5344CB8AC3E}">
        <p14:creationId xmlns:p14="http://schemas.microsoft.com/office/powerpoint/2010/main" val="359572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臀大肌</a:t>
            </a:r>
            <a:r>
              <a:rPr lang="en-US" altLang="zh-TW" b="1" dirty="0"/>
              <a:t>–</a:t>
            </a:r>
            <a:r>
              <a:rPr lang="zh-TW" altLang="zh-HK" b="1" dirty="0"/>
              <a:t> </a:t>
            </a:r>
            <a:r>
              <a:rPr lang="zh-TW" altLang="en-US" b="1" dirty="0"/>
              <a:t>初</a:t>
            </a:r>
            <a:r>
              <a:rPr lang="zh-TW" altLang="zh-HK" b="1" dirty="0"/>
              <a:t>阶</a:t>
            </a:r>
            <a:endParaRPr lang="zh-HK" altLang="en-US" dirty="0"/>
          </a:p>
        </p:txBody>
      </p:sp>
      <p:sp>
        <p:nvSpPr>
          <p:cNvPr id="6" name="Content Placeholder 5"/>
          <p:cNvSpPr>
            <a:spLocks noGrp="1"/>
          </p:cNvSpPr>
          <p:nvPr>
            <p:ph sz="half" idx="1"/>
          </p:nvPr>
        </p:nvSpPr>
        <p:spPr>
          <a:xfrm>
            <a:off x="898207" y="1860396"/>
            <a:ext cx="4937760" cy="4023360"/>
          </a:xfrm>
        </p:spPr>
        <p:txBody>
          <a:bodyPr/>
          <a:lstStyle/>
          <a:p>
            <a:pPr>
              <a:buFont typeface="Wingdings" panose="05000000000000000000" pitchFamily="2" charset="2"/>
              <a:buChar char="u"/>
            </a:pPr>
            <a:r>
              <a:rPr lang="zh-TW" altLang="zh-HK" sz="2400" b="1" dirty="0"/>
              <a:t>动作过程</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臀部慢慢向上抬起</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完成后慢慢放下臀部</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抬起臀部时呼气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放下时吸气</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重复以上动作10-15次</a:t>
            </a:r>
            <a:endParaRPr lang="zh-TW" altLang="zh-HK" sz="1600" dirty="0">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endParaRPr lang="zh-TW" altLang="zh-HK" sz="1000" dirty="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873702" y="1843419"/>
            <a:ext cx="4937760" cy="4023360"/>
          </a:xfrm>
        </p:spPr>
        <p:txBody>
          <a:bodyPr/>
          <a:lstStyle/>
          <a:p>
            <a:pPr lvl="0">
              <a:buFont typeface="Wingdings" panose="05000000000000000000" pitchFamily="2" charset="2"/>
              <a:buChar char="u"/>
            </a:pPr>
            <a:r>
              <a:rPr lang="zh-TW" altLang="en-US" sz="2400" b="1" dirty="0"/>
              <a:t>注意事项</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保持颈部稳定，避免扭伤</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放下臀部速度要慢</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必要时双手可用力辅助</a:t>
            </a:r>
            <a:endParaRPr lang="zh-TW" altLang="zh-HK" sz="1600" dirty="0">
              <a:latin typeface="Arial" panose="020B0604020202020204" pitchFamily="34" charset="0"/>
            </a:endParaRPr>
          </a:p>
          <a:p>
            <a:pPr>
              <a:buFont typeface="Wingdings" panose="05000000000000000000" pitchFamily="2" charset="2"/>
              <a:buChar char="u"/>
            </a:pPr>
            <a:r>
              <a:rPr lang="zh-TW" altLang="zh-HK" sz="2400" b="1" dirty="0"/>
              <a:t>相关动作</a:t>
            </a:r>
          </a:p>
          <a:p>
            <a:pPr>
              <a:buFont typeface="Wingdings" panose="05000000000000000000" pitchFamily="2" charset="2"/>
              <a:buChar char="Ø"/>
            </a:pPr>
            <a:r>
              <a:rPr lang="zh-TW" altLang="zh-HK" sz="2400" dirty="0">
                <a:ea typeface="Gungsuh"/>
                <a:cs typeface="Gungsuh"/>
              </a:rPr>
              <a:t>踩单车、跑步</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9" name="image103.png"/>
          <p:cNvPicPr/>
          <p:nvPr/>
        </p:nvPicPr>
        <p:blipFill>
          <a:blip r:embed="rId2"/>
          <a:srcRect/>
          <a:stretch>
            <a:fillRect/>
          </a:stretch>
        </p:blipFill>
        <p:spPr>
          <a:xfrm>
            <a:off x="3214256" y="5231060"/>
            <a:ext cx="3479280" cy="1483776"/>
          </a:xfrm>
          <a:prstGeom prst="rect">
            <a:avLst/>
          </a:prstGeom>
          <a:ln/>
        </p:spPr>
      </p:pic>
    </p:spTree>
    <p:extLst>
      <p:ext uri="{BB962C8B-B14F-4D97-AF65-F5344CB8AC3E}">
        <p14:creationId xmlns:p14="http://schemas.microsoft.com/office/powerpoint/2010/main" val="122095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臀大肌</a:t>
            </a:r>
            <a:r>
              <a:rPr lang="en-US" altLang="zh-TW" b="1" dirty="0"/>
              <a:t>–</a:t>
            </a:r>
            <a:r>
              <a:rPr lang="zh-TW" altLang="zh-HK" b="1" dirty="0"/>
              <a:t> </a:t>
            </a:r>
            <a:r>
              <a:rPr lang="zh-TW" altLang="en-US" b="1" dirty="0"/>
              <a:t>进</a:t>
            </a:r>
            <a:r>
              <a:rPr lang="zh-TW" altLang="zh-HK" b="1" dirty="0"/>
              <a:t>阶</a:t>
            </a:r>
            <a:endParaRPr lang="zh-HK" altLang="en-US" b="1" dirty="0"/>
          </a:p>
        </p:txBody>
      </p:sp>
      <p:sp>
        <p:nvSpPr>
          <p:cNvPr id="6" name="Content Placeholder 5"/>
          <p:cNvSpPr>
            <a:spLocks noGrp="1"/>
          </p:cNvSpPr>
          <p:nvPr>
            <p:ph sz="half" idx="1"/>
          </p:nvPr>
        </p:nvSpPr>
        <p:spPr>
          <a:xfrm>
            <a:off x="607752" y="1845735"/>
            <a:ext cx="4937760" cy="4023360"/>
          </a:xfrm>
        </p:spPr>
        <p:txBody>
          <a:bodyPr>
            <a:normAutofit fontScale="92500" lnSpcReduction="10000"/>
          </a:bodyPr>
          <a:lstStyle/>
          <a:p>
            <a:pPr>
              <a:buFont typeface="Wingdings" panose="05000000000000000000" pitchFamily="2" charset="2"/>
              <a:buChar char="u"/>
            </a:pPr>
            <a:r>
              <a:rPr lang="zh-TW" altLang="zh-HK" sz="2400" b="1" dirty="0"/>
              <a:t>热身动作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自然站立，双脚平肩</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单脚曲膝提起至腰间水平</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换边继绩</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p:txBody>
          <a:bodyPr>
            <a:normAutofit fontScale="92500" lnSpcReduction="10000"/>
          </a:bodyPr>
          <a:lstStyle/>
          <a:p>
            <a:pPr lvl="0">
              <a:buFont typeface="Wingdings" panose="05000000000000000000" pitchFamily="2" charset="2"/>
              <a:buChar char="u"/>
            </a:pPr>
            <a:r>
              <a:rPr lang="zh-TW" altLang="en-US" sz="2400" b="1" dirty="0"/>
              <a:t>起始动作</a:t>
            </a:r>
            <a:endParaRPr lang="en-US" altLang="zh-TW" sz="2400" b="1" dirty="0"/>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将弹力带的中端围绕右脚前脚掌</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腑伏在瑜珈垫上</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双脚跪地，将弹力带放在身旁。</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双手握弹力带两端并围绕掌心</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双手直臂撑地</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挺胸收腹，眼望前方</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膝盖与肩同阔</a:t>
            </a: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10" name="image37.png"/>
          <p:cNvPicPr/>
          <p:nvPr/>
        </p:nvPicPr>
        <p:blipFill>
          <a:blip r:embed="rId2"/>
          <a:srcRect r="12121"/>
          <a:stretch>
            <a:fillRect/>
          </a:stretch>
        </p:blipFill>
        <p:spPr>
          <a:xfrm>
            <a:off x="4425314" y="2027526"/>
            <a:ext cx="1381125" cy="2581275"/>
          </a:xfrm>
          <a:prstGeom prst="rect">
            <a:avLst/>
          </a:prstGeom>
          <a:ln/>
        </p:spPr>
      </p:pic>
      <p:pic>
        <p:nvPicPr>
          <p:cNvPr id="12" name="image9.png"/>
          <p:cNvPicPr/>
          <p:nvPr/>
        </p:nvPicPr>
        <p:blipFill>
          <a:blip r:embed="rId3"/>
          <a:srcRect r="16966"/>
          <a:stretch>
            <a:fillRect/>
          </a:stretch>
        </p:blipFill>
        <p:spPr>
          <a:xfrm>
            <a:off x="3076632" y="4243635"/>
            <a:ext cx="1320800" cy="2581275"/>
          </a:xfrm>
          <a:prstGeom prst="rect">
            <a:avLst/>
          </a:prstGeom>
          <a:ln/>
        </p:spPr>
      </p:pic>
      <p:pic>
        <p:nvPicPr>
          <p:cNvPr id="9" name="image161.png"/>
          <p:cNvPicPr/>
          <p:nvPr/>
        </p:nvPicPr>
        <p:blipFill>
          <a:blip r:embed="rId4"/>
          <a:srcRect/>
          <a:stretch>
            <a:fillRect/>
          </a:stretch>
        </p:blipFill>
        <p:spPr>
          <a:xfrm>
            <a:off x="8469081" y="286603"/>
            <a:ext cx="3359007" cy="1954245"/>
          </a:xfrm>
          <a:prstGeom prst="rect">
            <a:avLst/>
          </a:prstGeom>
          <a:ln/>
        </p:spPr>
      </p:pic>
    </p:spTree>
    <p:extLst>
      <p:ext uri="{BB962C8B-B14F-4D97-AF65-F5344CB8AC3E}">
        <p14:creationId xmlns:p14="http://schemas.microsoft.com/office/powerpoint/2010/main" val="555668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臀大肌</a:t>
            </a:r>
            <a:r>
              <a:rPr lang="en-US" altLang="zh-TW" b="1" dirty="0"/>
              <a:t>–</a:t>
            </a:r>
            <a:r>
              <a:rPr lang="zh-TW" altLang="zh-HK" b="1" dirty="0"/>
              <a:t> </a:t>
            </a:r>
            <a:r>
              <a:rPr lang="zh-TW" altLang="en-US" b="1" dirty="0"/>
              <a:t>进</a:t>
            </a:r>
            <a:r>
              <a:rPr lang="zh-TW" altLang="zh-HK" b="1" dirty="0"/>
              <a:t>阶</a:t>
            </a:r>
            <a:endParaRPr lang="zh-HK" altLang="en-US" dirty="0"/>
          </a:p>
        </p:txBody>
      </p:sp>
      <p:sp>
        <p:nvSpPr>
          <p:cNvPr id="6" name="Content Placeholder 5"/>
          <p:cNvSpPr>
            <a:spLocks noGrp="1"/>
          </p:cNvSpPr>
          <p:nvPr>
            <p:ph sz="half" idx="1"/>
          </p:nvPr>
        </p:nvSpPr>
        <p:spPr>
          <a:xfrm>
            <a:off x="898207" y="1860395"/>
            <a:ext cx="4937760" cy="4420331"/>
          </a:xfrm>
        </p:spPr>
        <p:txBody>
          <a:bodyPr>
            <a:normAutofit lnSpcReduction="10000"/>
          </a:bodyPr>
          <a:lstStyle/>
          <a:p>
            <a:pPr>
              <a:buFont typeface="Wingdings" panose="05000000000000000000" pitchFamily="2" charset="2"/>
              <a:buChar char="u"/>
            </a:pPr>
            <a:r>
              <a:rPr lang="zh-TW" altLang="zh-HK" sz="2400" b="1" dirty="0"/>
              <a:t>动作过程</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先使用髋关节将大腿后摆</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大腿伸直后再微微提起</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完成后慢慢收回至起始动作</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向后伸直时呼气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收回时吸气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重复以上动作10-15次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换边继续</a:t>
            </a:r>
            <a:endParaRPr lang="zh-TW" altLang="zh-HK" sz="1000" dirty="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873702" y="1843419"/>
            <a:ext cx="4937760" cy="4023360"/>
          </a:xfrm>
        </p:spPr>
        <p:txBody>
          <a:bodyPr>
            <a:normAutofit lnSpcReduction="10000"/>
          </a:bodyPr>
          <a:lstStyle/>
          <a:p>
            <a:pPr lvl="0">
              <a:buFont typeface="Wingdings" panose="05000000000000000000" pitchFamily="2" charset="2"/>
              <a:buChar char="u"/>
            </a:pPr>
            <a:r>
              <a:rPr lang="zh-TW" altLang="en-US" sz="2400" b="1" dirty="0"/>
              <a:t>注意事项</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应使用瑜珈垫</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避免先伸直膝关节</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确保双手紧按弹力带</a:t>
            </a:r>
            <a:endParaRPr lang="zh-TW" altLang="zh-HK" sz="1600" dirty="0">
              <a:latin typeface="Arial" panose="020B0604020202020204" pitchFamily="34" charset="0"/>
            </a:endParaRPr>
          </a:p>
          <a:p>
            <a:pPr>
              <a:buFont typeface="Wingdings" panose="05000000000000000000" pitchFamily="2" charset="2"/>
              <a:buChar char="u"/>
            </a:pPr>
            <a:r>
              <a:rPr lang="zh-TW" altLang="zh-HK" sz="2400" b="1" dirty="0"/>
              <a:t>相关动作</a:t>
            </a:r>
          </a:p>
          <a:p>
            <a:pPr>
              <a:buFont typeface="Wingdings" panose="05000000000000000000" pitchFamily="2" charset="2"/>
              <a:buChar char="Ø"/>
            </a:pPr>
            <a:r>
              <a:rPr lang="zh-TW" altLang="zh-HK" sz="2400" dirty="0">
                <a:ea typeface="Gungsuh"/>
                <a:cs typeface="Gungsuh"/>
              </a:rPr>
              <a:t>踩单车、跑步</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8" name="image84.png"/>
          <p:cNvPicPr/>
          <p:nvPr/>
        </p:nvPicPr>
        <p:blipFill>
          <a:blip r:embed="rId2"/>
          <a:srcRect/>
          <a:stretch>
            <a:fillRect/>
          </a:stretch>
        </p:blipFill>
        <p:spPr>
          <a:xfrm>
            <a:off x="4388383" y="4972333"/>
            <a:ext cx="3277799" cy="1852577"/>
          </a:xfrm>
          <a:prstGeom prst="rect">
            <a:avLst/>
          </a:prstGeom>
          <a:ln/>
        </p:spPr>
      </p:pic>
    </p:spTree>
    <p:extLst>
      <p:ext uri="{BB962C8B-B14F-4D97-AF65-F5344CB8AC3E}">
        <p14:creationId xmlns:p14="http://schemas.microsoft.com/office/powerpoint/2010/main" val="123262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臀中肌</a:t>
            </a:r>
            <a:r>
              <a:rPr lang="zh-TW" altLang="zh-HK" b="1" dirty="0"/>
              <a:t>- 初阶</a:t>
            </a:r>
            <a:endParaRPr lang="zh-HK" altLang="en-US" b="1" dirty="0"/>
          </a:p>
        </p:txBody>
      </p:sp>
      <p:sp>
        <p:nvSpPr>
          <p:cNvPr id="6" name="Content Placeholder 5"/>
          <p:cNvSpPr>
            <a:spLocks noGrp="1"/>
          </p:cNvSpPr>
          <p:nvPr>
            <p:ph sz="half" idx="1"/>
          </p:nvPr>
        </p:nvSpPr>
        <p:spPr/>
        <p:txBody>
          <a:bodyPr/>
          <a:lstStyle/>
          <a:p>
            <a:pPr>
              <a:buFont typeface="Wingdings" panose="05000000000000000000" pitchFamily="2" charset="2"/>
              <a:buChar char="u"/>
            </a:pPr>
            <a:r>
              <a:rPr lang="zh-TW" altLang="zh-HK" sz="2400" b="1" dirty="0"/>
              <a:t>热身动作</a:t>
            </a:r>
          </a:p>
          <a:p>
            <a:pPr lvl="0">
              <a:buFont typeface="Wingdings" panose="05000000000000000000" pitchFamily="2" charset="2"/>
              <a:buChar char="Ø"/>
            </a:pPr>
            <a:r>
              <a:rPr lang="zh-TW" altLang="en-US" sz="2400" dirty="0"/>
              <a:t>先仰卧瑜珈垫上</a:t>
            </a:r>
          </a:p>
          <a:p>
            <a:pPr lvl="0">
              <a:buFont typeface="Wingdings" panose="05000000000000000000" pitchFamily="2" charset="2"/>
              <a:buChar char="Ø"/>
            </a:pPr>
            <a:r>
              <a:rPr lang="zh-TW" altLang="en-US" sz="2400" dirty="0"/>
              <a:t>右脚跨向左边</a:t>
            </a:r>
          </a:p>
          <a:p>
            <a:pPr lvl="0">
              <a:buFont typeface="Wingdings" panose="05000000000000000000" pitchFamily="2" charset="2"/>
              <a:buChar char="Ø"/>
            </a:pPr>
            <a:r>
              <a:rPr lang="zh-TW" altLang="en-US" sz="2400" dirty="0"/>
              <a:t>左手按右脚，向下施力。</a:t>
            </a:r>
          </a:p>
          <a:p>
            <a:pPr lvl="0">
              <a:buFont typeface="Wingdings" panose="05000000000000000000" pitchFamily="2" charset="2"/>
              <a:buChar char="Ø"/>
            </a:pPr>
            <a:r>
              <a:rPr lang="zh-TW" altLang="en-US" sz="2400" dirty="0"/>
              <a:t>重复以上动作</a:t>
            </a:r>
            <a:r>
              <a:rPr lang="en-US" altLang="zh-TW" sz="2400" dirty="0"/>
              <a:t>8-10</a:t>
            </a:r>
            <a:r>
              <a:rPr lang="zh-TW" altLang="en-US" sz="2400" dirty="0"/>
              <a:t>次</a:t>
            </a:r>
          </a:p>
          <a:p>
            <a:endParaRPr lang="zh-HK" altLang="en-US" dirty="0"/>
          </a:p>
        </p:txBody>
      </p:sp>
      <p:sp>
        <p:nvSpPr>
          <p:cNvPr id="7" name="Content Placeholder 6"/>
          <p:cNvSpPr>
            <a:spLocks noGrp="1"/>
          </p:cNvSpPr>
          <p:nvPr>
            <p:ph sz="half" idx="2"/>
          </p:nvPr>
        </p:nvSpPr>
        <p:spPr/>
        <p:txBody>
          <a:bodyPr/>
          <a:lstStyle/>
          <a:p>
            <a:pPr lvl="0">
              <a:buFont typeface="Wingdings" panose="05000000000000000000" pitchFamily="2" charset="2"/>
              <a:buChar char="u"/>
            </a:pPr>
            <a:r>
              <a:rPr lang="zh-TW" altLang="en-US" sz="2400" b="1" dirty="0"/>
              <a:t>起始动作</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将弹力带系于固定物并成圈</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将右脚穿入弹力带并套于小腿上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挺胸收腹，眼望前方</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双脚指向前方</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11" name="image104.png"/>
          <p:cNvPicPr/>
          <p:nvPr/>
        </p:nvPicPr>
        <p:blipFill>
          <a:blip r:embed="rId2"/>
          <a:srcRect/>
          <a:stretch>
            <a:fillRect/>
          </a:stretch>
        </p:blipFill>
        <p:spPr>
          <a:xfrm>
            <a:off x="3048000" y="4297364"/>
            <a:ext cx="2721783" cy="1419945"/>
          </a:xfrm>
          <a:prstGeom prst="rect">
            <a:avLst/>
          </a:prstGeom>
          <a:ln/>
        </p:spPr>
      </p:pic>
      <p:pic>
        <p:nvPicPr>
          <p:cNvPr id="12" name="image157.png"/>
          <p:cNvPicPr/>
          <p:nvPr/>
        </p:nvPicPr>
        <p:blipFill>
          <a:blip r:embed="rId3"/>
          <a:srcRect/>
          <a:stretch>
            <a:fillRect/>
          </a:stretch>
        </p:blipFill>
        <p:spPr>
          <a:xfrm>
            <a:off x="166254" y="5294600"/>
            <a:ext cx="2814148" cy="1383914"/>
          </a:xfrm>
          <a:prstGeom prst="rect">
            <a:avLst/>
          </a:prstGeom>
          <a:ln/>
        </p:spPr>
      </p:pic>
      <p:pic>
        <p:nvPicPr>
          <p:cNvPr id="14" name="image26.png"/>
          <p:cNvPicPr/>
          <p:nvPr/>
        </p:nvPicPr>
        <p:blipFill>
          <a:blip r:embed="rId4"/>
          <a:srcRect/>
          <a:stretch>
            <a:fillRect/>
          </a:stretch>
        </p:blipFill>
        <p:spPr>
          <a:xfrm>
            <a:off x="9272557" y="4009885"/>
            <a:ext cx="2291542" cy="2449900"/>
          </a:xfrm>
          <a:prstGeom prst="rect">
            <a:avLst/>
          </a:prstGeom>
          <a:ln/>
        </p:spPr>
      </p:pic>
    </p:spTree>
    <p:extLst>
      <p:ext uri="{BB962C8B-B14F-4D97-AF65-F5344CB8AC3E}">
        <p14:creationId xmlns:p14="http://schemas.microsoft.com/office/powerpoint/2010/main" val="423437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臀中肌</a:t>
            </a:r>
            <a:r>
              <a:rPr lang="zh-TW" altLang="zh-HK" b="1" dirty="0"/>
              <a:t>- 初阶</a:t>
            </a:r>
            <a:endParaRPr lang="zh-HK" altLang="en-US" b="1" dirty="0"/>
          </a:p>
        </p:txBody>
      </p:sp>
      <p:sp>
        <p:nvSpPr>
          <p:cNvPr id="6" name="Content Placeholder 5"/>
          <p:cNvSpPr>
            <a:spLocks noGrp="1"/>
          </p:cNvSpPr>
          <p:nvPr>
            <p:ph sz="half" idx="1"/>
          </p:nvPr>
        </p:nvSpPr>
        <p:spPr>
          <a:xfrm>
            <a:off x="565698" y="1853434"/>
            <a:ext cx="4937760" cy="4023360"/>
          </a:xfrm>
        </p:spPr>
        <p:txBody>
          <a:bodyPr/>
          <a:lstStyle/>
          <a:p>
            <a:pPr>
              <a:buFont typeface="Wingdings" panose="05000000000000000000" pitchFamily="2" charset="2"/>
              <a:buChar char="u"/>
            </a:pPr>
            <a:r>
              <a:rPr lang="zh-TW" altLang="zh-HK" sz="2400" b="1" dirty="0"/>
              <a:t>动作过程</a:t>
            </a:r>
          </a:p>
          <a:p>
            <a:pPr fontAlgn="base">
              <a:buFont typeface="Wingdings" panose="05000000000000000000" pitchFamily="2" charset="2"/>
              <a:buChar char="Ø"/>
            </a:pPr>
            <a:r>
              <a:rPr lang="zh-TW" altLang="en-US" sz="2400" dirty="0"/>
              <a:t>右脚伸直慢慢向外拉</a:t>
            </a:r>
          </a:p>
          <a:p>
            <a:pPr fontAlgn="base">
              <a:buFont typeface="Wingdings" panose="05000000000000000000" pitchFamily="2" charset="2"/>
              <a:buChar char="Ø"/>
            </a:pPr>
            <a:r>
              <a:rPr lang="zh-TW" altLang="en-US" sz="2400" dirty="0"/>
              <a:t>双脚仍然指向前方</a:t>
            </a:r>
          </a:p>
          <a:p>
            <a:pPr fontAlgn="base">
              <a:buFont typeface="Wingdings" panose="05000000000000000000" pitchFamily="2" charset="2"/>
              <a:buChar char="Ø"/>
            </a:pPr>
            <a:r>
              <a:rPr lang="zh-TW" altLang="en-US" sz="2400" dirty="0"/>
              <a:t>完成后慢慢返回至起始动作</a:t>
            </a:r>
          </a:p>
          <a:p>
            <a:pPr fontAlgn="base">
              <a:buFont typeface="Wingdings" panose="05000000000000000000" pitchFamily="2" charset="2"/>
              <a:buChar char="Ø"/>
            </a:pPr>
            <a:r>
              <a:rPr lang="zh-TW" altLang="en-US" sz="2400" dirty="0"/>
              <a:t>向外拉时呼气</a:t>
            </a:r>
          </a:p>
          <a:p>
            <a:pPr fontAlgn="base">
              <a:buFont typeface="Wingdings" panose="05000000000000000000" pitchFamily="2" charset="2"/>
              <a:buChar char="Ø"/>
            </a:pPr>
            <a:r>
              <a:rPr lang="zh-TW" altLang="en-US" sz="2400" dirty="0"/>
              <a:t>向内收时吸气</a:t>
            </a:r>
          </a:p>
          <a:p>
            <a:pPr fontAlgn="base">
              <a:buFont typeface="Wingdings" panose="05000000000000000000" pitchFamily="2" charset="2"/>
              <a:buChar char="Ø"/>
            </a:pPr>
            <a:r>
              <a:rPr lang="zh-TW" altLang="en-US" sz="2400" dirty="0"/>
              <a:t>重复以上动作</a:t>
            </a:r>
            <a:r>
              <a:rPr lang="en-US" altLang="zh-TW" sz="2400" dirty="0"/>
              <a:t>10-15</a:t>
            </a:r>
            <a:r>
              <a:rPr lang="zh-TW" altLang="en-US" sz="2400" dirty="0"/>
              <a:t>次</a:t>
            </a:r>
          </a:p>
          <a:p>
            <a:pPr fontAlgn="base">
              <a:buFont typeface="Wingdings" panose="05000000000000000000" pitchFamily="2" charset="2"/>
              <a:buChar char="Ø"/>
            </a:pPr>
            <a:r>
              <a:rPr lang="zh-TW" altLang="en-US" sz="2400" dirty="0"/>
              <a:t>换边继续</a:t>
            </a:r>
          </a:p>
          <a:p>
            <a:pPr marL="0" lvl="0" indent="0" eaLnBrk="0" fontAlgn="base" hangingPunct="0">
              <a:lnSpc>
                <a:spcPct val="100000"/>
              </a:lnSpc>
              <a:spcBef>
                <a:spcPct val="0"/>
              </a:spcBef>
              <a:spcAft>
                <a:spcPct val="0"/>
              </a:spcAft>
              <a:buClrTx/>
              <a:buSzTx/>
              <a:buFontTx/>
              <a:buChar char="•"/>
            </a:pPr>
            <a:endParaRPr lang="zh-TW" altLang="zh-HK" sz="1000" dirty="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476538" y="1853434"/>
            <a:ext cx="4937760" cy="4023360"/>
          </a:xfrm>
        </p:spPr>
        <p:txBody>
          <a:bodyPr/>
          <a:lstStyle/>
          <a:p>
            <a:pPr lvl="0">
              <a:buFont typeface="Wingdings" panose="05000000000000000000" pitchFamily="2" charset="2"/>
              <a:buChar char="u"/>
            </a:pPr>
            <a:r>
              <a:rPr lang="zh-TW" altLang="en-US" sz="2400" b="1" dirty="0"/>
              <a:t>注意事项</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左手能扶固定物保持身体平衡</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辅助脚要用力稳定位置</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确保弹力带系紧于固定物</a:t>
            </a:r>
            <a:endParaRPr lang="zh-TW" altLang="zh-HK" sz="1600" dirty="0">
              <a:latin typeface="Arial" panose="020B0604020202020204" pitchFamily="34" charset="0"/>
            </a:endParaRPr>
          </a:p>
          <a:p>
            <a:pPr lvl="0">
              <a:buFont typeface="Wingdings" panose="05000000000000000000" pitchFamily="2" charset="2"/>
              <a:buChar char="Ø"/>
            </a:pPr>
            <a:endParaRPr lang="en-US" altLang="zh-TW" sz="2400" dirty="0"/>
          </a:p>
          <a:p>
            <a:pPr>
              <a:buFont typeface="Wingdings" panose="05000000000000000000" pitchFamily="2" charset="2"/>
              <a:buChar char="u"/>
            </a:pPr>
            <a:r>
              <a:rPr lang="zh-TW" altLang="zh-HK" sz="2400" b="1" dirty="0"/>
              <a:t>相关动作</a:t>
            </a:r>
          </a:p>
          <a:p>
            <a:pPr>
              <a:buFont typeface="Wingdings" panose="05000000000000000000" pitchFamily="2" charset="2"/>
              <a:buChar char="Ø"/>
            </a:pPr>
            <a:r>
              <a:rPr lang="zh-TW" altLang="zh-HK" sz="2400" dirty="0">
                <a:ea typeface="Gungsuh"/>
                <a:cs typeface="Gungsuh"/>
              </a:rPr>
              <a:t>跑步(平衡)、体操(平衡)</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10" name="image111.png"/>
          <p:cNvPicPr/>
          <p:nvPr/>
        </p:nvPicPr>
        <p:blipFill>
          <a:blip r:embed="rId2"/>
          <a:srcRect/>
          <a:stretch>
            <a:fillRect/>
          </a:stretch>
        </p:blipFill>
        <p:spPr>
          <a:xfrm>
            <a:off x="3816783" y="3874336"/>
            <a:ext cx="2493501" cy="2623156"/>
          </a:xfrm>
          <a:prstGeom prst="rect">
            <a:avLst/>
          </a:prstGeom>
          <a:ln/>
        </p:spPr>
      </p:pic>
    </p:spTree>
    <p:extLst>
      <p:ext uri="{BB962C8B-B14F-4D97-AF65-F5344CB8AC3E}">
        <p14:creationId xmlns:p14="http://schemas.microsoft.com/office/powerpoint/2010/main" val="212440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臀中肌</a:t>
            </a:r>
            <a:r>
              <a:rPr lang="zh-TW" altLang="zh-HK" b="1" dirty="0"/>
              <a:t>- </a:t>
            </a:r>
            <a:r>
              <a:rPr lang="zh-TW" altLang="en-US" b="1" dirty="0"/>
              <a:t>进</a:t>
            </a:r>
            <a:r>
              <a:rPr lang="zh-TW" altLang="zh-HK" b="1" dirty="0"/>
              <a:t>阶</a:t>
            </a:r>
            <a:endParaRPr lang="zh-HK" altLang="en-US" b="1" dirty="0"/>
          </a:p>
        </p:txBody>
      </p:sp>
      <p:sp>
        <p:nvSpPr>
          <p:cNvPr id="6" name="Content Placeholder 5"/>
          <p:cNvSpPr>
            <a:spLocks noGrp="1"/>
          </p:cNvSpPr>
          <p:nvPr>
            <p:ph sz="half" idx="1"/>
          </p:nvPr>
        </p:nvSpPr>
        <p:spPr/>
        <p:txBody>
          <a:bodyPr/>
          <a:lstStyle/>
          <a:p>
            <a:pPr>
              <a:buFont typeface="Wingdings" panose="05000000000000000000" pitchFamily="2" charset="2"/>
              <a:buChar char="u"/>
            </a:pPr>
            <a:r>
              <a:rPr lang="zh-TW" altLang="zh-HK" sz="2400" b="1" dirty="0"/>
              <a:t>热身动作</a:t>
            </a:r>
          </a:p>
          <a:p>
            <a:pPr lvl="0">
              <a:buFont typeface="Wingdings" panose="05000000000000000000" pitchFamily="2" charset="2"/>
              <a:buChar char="Ø"/>
            </a:pPr>
            <a:r>
              <a:rPr lang="zh-TW" altLang="en-US" sz="2400" dirty="0"/>
              <a:t>先仰卧瑜珈垫</a:t>
            </a:r>
          </a:p>
          <a:p>
            <a:pPr lvl="0">
              <a:buFont typeface="Wingdings" panose="05000000000000000000" pitchFamily="2" charset="2"/>
              <a:buChar char="Ø"/>
            </a:pPr>
            <a:r>
              <a:rPr lang="zh-TW" altLang="en-US" sz="2400" dirty="0"/>
              <a:t>左脚跨向右边</a:t>
            </a:r>
          </a:p>
          <a:p>
            <a:pPr lvl="0">
              <a:buFont typeface="Wingdings" panose="05000000000000000000" pitchFamily="2" charset="2"/>
              <a:buChar char="Ø"/>
            </a:pPr>
            <a:r>
              <a:rPr lang="zh-TW" altLang="en-US" sz="2400" dirty="0"/>
              <a:t>右手按左脚，向下施力</a:t>
            </a:r>
          </a:p>
          <a:p>
            <a:pPr lvl="0">
              <a:buFont typeface="Wingdings" panose="05000000000000000000" pitchFamily="2" charset="2"/>
              <a:buChar char="Ø"/>
            </a:pPr>
            <a:r>
              <a:rPr lang="zh-TW" altLang="en-US" sz="2400" dirty="0"/>
              <a:t>重复以上动作</a:t>
            </a:r>
            <a:r>
              <a:rPr lang="en-US" altLang="zh-TW" sz="2400" dirty="0"/>
              <a:t>8-10</a:t>
            </a:r>
            <a:r>
              <a:rPr lang="zh-TW" altLang="en-US" sz="2400" dirty="0"/>
              <a:t>次</a:t>
            </a:r>
          </a:p>
          <a:p>
            <a:endParaRPr lang="zh-HK" altLang="en-US" dirty="0"/>
          </a:p>
        </p:txBody>
      </p:sp>
      <p:sp>
        <p:nvSpPr>
          <p:cNvPr id="7" name="Content Placeholder 6"/>
          <p:cNvSpPr>
            <a:spLocks noGrp="1"/>
          </p:cNvSpPr>
          <p:nvPr>
            <p:ph sz="half" idx="2"/>
          </p:nvPr>
        </p:nvSpPr>
        <p:spPr/>
        <p:txBody>
          <a:bodyPr/>
          <a:lstStyle/>
          <a:p>
            <a:pPr lvl="0">
              <a:buFont typeface="Wingdings" panose="05000000000000000000" pitchFamily="2" charset="2"/>
              <a:buChar char="u"/>
            </a:pPr>
            <a:r>
              <a:rPr lang="zh-TW" altLang="en-US" sz="2400" b="1" dirty="0"/>
              <a:t>起始动作</a:t>
            </a:r>
            <a:endParaRPr lang="en-US" altLang="zh-TW" sz="2400" b="1" dirty="0"/>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双脚穿过环状弹力带置</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弹力带置于足踝上方位置</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侧躺于瑜珈垫</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挺胸收腹，眼望前方。</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双脚指向前方</a:t>
            </a: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9" name="image2.png"/>
          <p:cNvPicPr/>
          <p:nvPr/>
        </p:nvPicPr>
        <p:blipFill>
          <a:blip r:embed="rId2"/>
          <a:srcRect t="13823"/>
          <a:stretch>
            <a:fillRect/>
          </a:stretch>
        </p:blipFill>
        <p:spPr>
          <a:xfrm>
            <a:off x="311122" y="4316569"/>
            <a:ext cx="3276600" cy="1263650"/>
          </a:xfrm>
          <a:prstGeom prst="rect">
            <a:avLst/>
          </a:prstGeom>
          <a:ln/>
        </p:spPr>
      </p:pic>
      <p:pic>
        <p:nvPicPr>
          <p:cNvPr id="10" name="image13.png"/>
          <p:cNvPicPr/>
          <p:nvPr/>
        </p:nvPicPr>
        <p:blipFill>
          <a:blip r:embed="rId3"/>
          <a:srcRect/>
          <a:stretch>
            <a:fillRect/>
          </a:stretch>
        </p:blipFill>
        <p:spPr>
          <a:xfrm>
            <a:off x="2849880" y="5627935"/>
            <a:ext cx="3276600" cy="1196975"/>
          </a:xfrm>
          <a:prstGeom prst="rect">
            <a:avLst/>
          </a:prstGeom>
          <a:ln/>
        </p:spPr>
      </p:pic>
      <p:pic>
        <p:nvPicPr>
          <p:cNvPr id="13" name="image75.png"/>
          <p:cNvPicPr/>
          <p:nvPr/>
        </p:nvPicPr>
        <p:blipFill>
          <a:blip r:embed="rId4"/>
          <a:srcRect/>
          <a:stretch>
            <a:fillRect/>
          </a:stretch>
        </p:blipFill>
        <p:spPr>
          <a:xfrm>
            <a:off x="8146472" y="286603"/>
            <a:ext cx="3768437" cy="1856233"/>
          </a:xfrm>
          <a:prstGeom prst="rect">
            <a:avLst/>
          </a:prstGeom>
          <a:ln/>
        </p:spPr>
      </p:pic>
    </p:spTree>
    <p:extLst>
      <p:ext uri="{BB962C8B-B14F-4D97-AF65-F5344CB8AC3E}">
        <p14:creationId xmlns:p14="http://schemas.microsoft.com/office/powerpoint/2010/main" val="75699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臀中肌</a:t>
            </a:r>
            <a:r>
              <a:rPr lang="zh-TW" altLang="zh-HK" b="1" dirty="0"/>
              <a:t>- </a:t>
            </a:r>
            <a:r>
              <a:rPr lang="zh-TW" altLang="en-US" b="1" dirty="0"/>
              <a:t>进</a:t>
            </a:r>
            <a:r>
              <a:rPr lang="zh-TW" altLang="zh-HK" b="1" dirty="0"/>
              <a:t>阶</a:t>
            </a:r>
            <a:endParaRPr lang="zh-HK" altLang="en-US" b="1" dirty="0"/>
          </a:p>
        </p:txBody>
      </p:sp>
      <p:sp>
        <p:nvSpPr>
          <p:cNvPr id="6" name="Content Placeholder 5"/>
          <p:cNvSpPr>
            <a:spLocks noGrp="1"/>
          </p:cNvSpPr>
          <p:nvPr>
            <p:ph sz="half" idx="1"/>
          </p:nvPr>
        </p:nvSpPr>
        <p:spPr>
          <a:xfrm>
            <a:off x="565698" y="1853434"/>
            <a:ext cx="4937760" cy="4023360"/>
          </a:xfrm>
        </p:spPr>
        <p:txBody>
          <a:bodyPr/>
          <a:lstStyle/>
          <a:p>
            <a:pPr>
              <a:buFont typeface="Wingdings" panose="05000000000000000000" pitchFamily="2" charset="2"/>
              <a:buChar char="u"/>
            </a:pPr>
            <a:r>
              <a:rPr lang="zh-TW" altLang="zh-HK" sz="2400" b="1" dirty="0"/>
              <a:t>动作过程</a:t>
            </a:r>
          </a:p>
          <a:p>
            <a:pPr fontAlgn="base">
              <a:buFont typeface="Wingdings" panose="05000000000000000000" pitchFamily="2" charset="2"/>
              <a:buChar char="Ø"/>
            </a:pPr>
            <a:r>
              <a:rPr lang="zh-TW" altLang="en-US" sz="2400" dirty="0"/>
              <a:t>左脚伸直慢慢向上提起</a:t>
            </a:r>
          </a:p>
          <a:p>
            <a:pPr fontAlgn="base">
              <a:buFont typeface="Wingdings" panose="05000000000000000000" pitchFamily="2" charset="2"/>
              <a:buChar char="Ø"/>
            </a:pPr>
            <a:r>
              <a:rPr lang="zh-TW" altLang="en-US" sz="2400" dirty="0"/>
              <a:t>双脚仍然指向前方</a:t>
            </a:r>
          </a:p>
          <a:p>
            <a:pPr fontAlgn="base">
              <a:buFont typeface="Wingdings" panose="05000000000000000000" pitchFamily="2" charset="2"/>
              <a:buChar char="Ø"/>
            </a:pPr>
            <a:r>
              <a:rPr lang="zh-TW" altLang="en-US" sz="2400" dirty="0"/>
              <a:t>完成后慢慢返回至起始动作</a:t>
            </a:r>
          </a:p>
          <a:p>
            <a:pPr fontAlgn="base">
              <a:buFont typeface="Wingdings" panose="05000000000000000000" pitchFamily="2" charset="2"/>
              <a:buChar char="Ø"/>
            </a:pPr>
            <a:r>
              <a:rPr lang="zh-TW" altLang="en-US" sz="2400" dirty="0"/>
              <a:t>向上拉时呼气</a:t>
            </a:r>
          </a:p>
          <a:p>
            <a:pPr fontAlgn="base">
              <a:buFont typeface="Wingdings" panose="05000000000000000000" pitchFamily="2" charset="2"/>
              <a:buChar char="Ø"/>
            </a:pPr>
            <a:r>
              <a:rPr lang="zh-TW" altLang="en-US" sz="2400" dirty="0"/>
              <a:t>向下收时吸气</a:t>
            </a:r>
          </a:p>
          <a:p>
            <a:pPr fontAlgn="base">
              <a:buFont typeface="Wingdings" panose="05000000000000000000" pitchFamily="2" charset="2"/>
              <a:buChar char="Ø"/>
            </a:pPr>
            <a:r>
              <a:rPr lang="zh-TW" altLang="en-US" sz="2400" dirty="0"/>
              <a:t>重复以上动作</a:t>
            </a:r>
            <a:r>
              <a:rPr lang="en-US" altLang="zh-TW" sz="2400" dirty="0"/>
              <a:t>10-15</a:t>
            </a:r>
            <a:r>
              <a:rPr lang="zh-TW" altLang="en-US" sz="2400" dirty="0"/>
              <a:t>次</a:t>
            </a:r>
          </a:p>
          <a:p>
            <a:pPr fontAlgn="base">
              <a:buFont typeface="Wingdings" panose="05000000000000000000" pitchFamily="2" charset="2"/>
              <a:buChar char="Ø"/>
            </a:pPr>
            <a:r>
              <a:rPr lang="zh-TW" altLang="en-US" sz="2400" dirty="0"/>
              <a:t>换边继续</a:t>
            </a:r>
          </a:p>
          <a:p>
            <a:pPr marL="0" lvl="0" indent="0" eaLnBrk="0" fontAlgn="base" hangingPunct="0">
              <a:lnSpc>
                <a:spcPct val="100000"/>
              </a:lnSpc>
              <a:spcBef>
                <a:spcPct val="0"/>
              </a:spcBef>
              <a:spcAft>
                <a:spcPct val="0"/>
              </a:spcAft>
              <a:buClrTx/>
              <a:buSzTx/>
              <a:buFontTx/>
              <a:buChar char="•"/>
            </a:pPr>
            <a:endParaRPr lang="zh-TW" altLang="zh-HK" sz="1000" dirty="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929120" y="1853434"/>
            <a:ext cx="4937760" cy="4023360"/>
          </a:xfrm>
        </p:spPr>
        <p:txBody>
          <a:bodyPr/>
          <a:lstStyle/>
          <a:p>
            <a:pPr lvl="0">
              <a:buFont typeface="Wingdings" panose="05000000000000000000" pitchFamily="2" charset="2"/>
              <a:buChar char="u"/>
            </a:pPr>
            <a:r>
              <a:rPr lang="zh-TW" altLang="en-US" sz="2400" b="1" dirty="0"/>
              <a:t>注意事项</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应使用瑜珈垫</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辅助脚要用力稳定位置</a:t>
            </a:r>
            <a:endParaRPr lang="zh-TW" altLang="zh-HK" sz="1600" dirty="0">
              <a:latin typeface="Arial" panose="020B0604020202020204" pitchFamily="34" charset="0"/>
            </a:endParaRPr>
          </a:p>
          <a:p>
            <a:pPr lvl="0">
              <a:buFont typeface="Wingdings" panose="05000000000000000000" pitchFamily="2" charset="2"/>
              <a:buChar char="Ø"/>
            </a:pPr>
            <a:endParaRPr lang="en-US" altLang="zh-TW" sz="2400" dirty="0"/>
          </a:p>
          <a:p>
            <a:pPr>
              <a:buFont typeface="Wingdings" panose="05000000000000000000" pitchFamily="2" charset="2"/>
              <a:buChar char="u"/>
            </a:pPr>
            <a:r>
              <a:rPr lang="zh-TW" altLang="zh-HK" sz="2400" b="1" dirty="0"/>
              <a:t>相关动作</a:t>
            </a:r>
          </a:p>
          <a:p>
            <a:pPr>
              <a:buFont typeface="Wingdings" panose="05000000000000000000" pitchFamily="2" charset="2"/>
              <a:buChar char="Ø"/>
            </a:pPr>
            <a:r>
              <a:rPr lang="zh-TW" altLang="zh-HK" sz="2400" dirty="0">
                <a:ea typeface="Gungsuh"/>
                <a:cs typeface="Gungsuh"/>
              </a:rPr>
              <a:t>跑步(平衡)、体操(平衡)</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pic>
        <p:nvPicPr>
          <p:cNvPr id="8" name="image118.png"/>
          <p:cNvPicPr/>
          <p:nvPr/>
        </p:nvPicPr>
        <p:blipFill>
          <a:blip r:embed="rId2"/>
          <a:srcRect/>
          <a:stretch>
            <a:fillRect/>
          </a:stretch>
        </p:blipFill>
        <p:spPr>
          <a:xfrm>
            <a:off x="3865158" y="4950646"/>
            <a:ext cx="3276600" cy="1852295"/>
          </a:xfrm>
          <a:prstGeom prst="rect">
            <a:avLst/>
          </a:prstGeom>
          <a:ln/>
        </p:spPr>
      </p:pic>
    </p:spTree>
    <p:extLst>
      <p:ext uri="{BB962C8B-B14F-4D97-AF65-F5344CB8AC3E}">
        <p14:creationId xmlns:p14="http://schemas.microsoft.com/office/powerpoint/2010/main" val="274360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四头肌</a:t>
            </a:r>
            <a:r>
              <a:rPr lang="zh-TW" altLang="zh-HK" b="1" dirty="0"/>
              <a:t>- 初阶</a:t>
            </a:r>
            <a:endParaRPr lang="zh-HK" altLang="en-US" b="1" dirty="0"/>
          </a:p>
        </p:txBody>
      </p:sp>
      <p:sp>
        <p:nvSpPr>
          <p:cNvPr id="6" name="Content Placeholder 5"/>
          <p:cNvSpPr>
            <a:spLocks noGrp="1"/>
          </p:cNvSpPr>
          <p:nvPr>
            <p:ph sz="half" idx="1"/>
          </p:nvPr>
        </p:nvSpPr>
        <p:spPr>
          <a:xfrm>
            <a:off x="550299" y="1844824"/>
            <a:ext cx="4040822" cy="4023360"/>
          </a:xfrm>
        </p:spPr>
        <p:txBody>
          <a:bodyPr>
            <a:normAutofit/>
          </a:bodyPr>
          <a:lstStyle/>
          <a:p>
            <a:pPr>
              <a:buFont typeface="Wingdings" panose="05000000000000000000" pitchFamily="2" charset="2"/>
              <a:buChar char="u"/>
            </a:pPr>
            <a:r>
              <a:rPr lang="zh-TW" altLang="zh-HK" sz="2400" b="1" dirty="0"/>
              <a:t>热身动作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自然站立，双脚平肩</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右脚向后收起，右手拉右脚脚腕</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完成后转边</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438352" y="1844824"/>
            <a:ext cx="4937760" cy="4023360"/>
          </a:xfrm>
        </p:spPr>
        <p:txBody>
          <a:bodyPr>
            <a:normAutofit/>
          </a:bodyPr>
          <a:lstStyle/>
          <a:p>
            <a:pPr lvl="0">
              <a:buFont typeface="Wingdings" panose="05000000000000000000" pitchFamily="2" charset="2"/>
              <a:buChar char="u"/>
            </a:pPr>
            <a:r>
              <a:rPr lang="zh-TW" altLang="en-US" sz="2400" b="1" dirty="0"/>
              <a:t>起始动作</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双脚站在弹力带中端</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双手握弹力带</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双手放于肩膀，掌心向前</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挺胸收腹，眼望前方</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11" name="image97.png"/>
          <p:cNvPicPr/>
          <p:nvPr/>
        </p:nvPicPr>
        <p:blipFill>
          <a:blip r:embed="rId2"/>
          <a:srcRect t="3613"/>
          <a:stretch>
            <a:fillRect/>
          </a:stretch>
        </p:blipFill>
        <p:spPr>
          <a:xfrm>
            <a:off x="4591121" y="1442790"/>
            <a:ext cx="1631950" cy="2533650"/>
          </a:xfrm>
          <a:prstGeom prst="rect">
            <a:avLst/>
          </a:prstGeom>
          <a:ln/>
        </p:spPr>
      </p:pic>
      <p:pic>
        <p:nvPicPr>
          <p:cNvPr id="12" name="image74.png"/>
          <p:cNvPicPr/>
          <p:nvPr/>
        </p:nvPicPr>
        <p:blipFill>
          <a:blip r:embed="rId3"/>
          <a:srcRect/>
          <a:stretch>
            <a:fillRect/>
          </a:stretch>
        </p:blipFill>
        <p:spPr>
          <a:xfrm>
            <a:off x="4134676" y="4229030"/>
            <a:ext cx="1724025" cy="2595880"/>
          </a:xfrm>
          <a:prstGeom prst="rect">
            <a:avLst/>
          </a:prstGeom>
          <a:ln/>
        </p:spPr>
      </p:pic>
      <p:pic>
        <p:nvPicPr>
          <p:cNvPr id="13" name="image47.png"/>
          <p:cNvPicPr/>
          <p:nvPr/>
        </p:nvPicPr>
        <p:blipFill>
          <a:blip r:embed="rId4"/>
          <a:srcRect/>
          <a:stretch>
            <a:fillRect/>
          </a:stretch>
        </p:blipFill>
        <p:spPr>
          <a:xfrm>
            <a:off x="10262705" y="180474"/>
            <a:ext cx="1563457" cy="3328699"/>
          </a:xfrm>
          <a:prstGeom prst="rect">
            <a:avLst/>
          </a:prstGeom>
          <a:ln/>
        </p:spPr>
      </p:pic>
    </p:spTree>
    <p:extLst>
      <p:ext uri="{BB962C8B-B14F-4D97-AF65-F5344CB8AC3E}">
        <p14:creationId xmlns:p14="http://schemas.microsoft.com/office/powerpoint/2010/main" val="220363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3" descr="A close up of a logo&#10;&#10;Description automatically generated">
            <a:extLst>
              <a:ext uri="{FF2B5EF4-FFF2-40B4-BE49-F238E27FC236}">
                <a16:creationId xmlns:a16="http://schemas.microsoft.com/office/drawing/2014/main" id="{8984B600-75B6-480B-A0D9-BC21549F8A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98208" y="33367"/>
            <a:ext cx="1901657" cy="1901657"/>
          </a:xfrm>
          <a:prstGeom prst="rect">
            <a:avLst/>
          </a:prstGeom>
        </p:spPr>
      </p:pic>
      <p:sp>
        <p:nvSpPr>
          <p:cNvPr id="3" name="內容版面配置區 2"/>
          <p:cNvSpPr>
            <a:spLocks noGrp="1"/>
          </p:cNvSpPr>
          <p:nvPr>
            <p:ph sz="quarter" idx="13"/>
          </p:nvPr>
        </p:nvSpPr>
        <p:spPr>
          <a:xfrm>
            <a:off x="715672" y="1830785"/>
            <a:ext cx="10692964" cy="4254155"/>
          </a:xfrm>
        </p:spPr>
        <p:txBody>
          <a:bodyPr>
            <a:noAutofit/>
          </a:bodyPr>
          <a:lstStyle/>
          <a:p>
            <a:pPr marL="0" indent="717550" algn="just">
              <a:buNone/>
            </a:pPr>
            <a:r>
              <a:rPr lang="zh-TW" altLang="en-US" sz="2800" dirty="0"/>
              <a:t>卫生署指出，由童年开始至成年阶段，恒常参与体能活动对健康有莫大裨益，包括可增强体适能，如心肺适能和肌肉力量、减少身体脂肪、降低患上癌症、心血管疾病和糖尿病的风险、促进骨骼健康，以及提升抗逆力和减少抑郁症状等。此外，保持健康生活模式，可增强身体抵抗力。</a:t>
            </a:r>
            <a:endParaRPr lang="en-US" altLang="zh-TW" sz="2800" dirty="0"/>
          </a:p>
          <a:p>
            <a:pPr marL="0" indent="719138" algn="just">
              <a:buNone/>
            </a:pPr>
            <a:r>
              <a:rPr lang="zh-HK" altLang="zh-TW" sz="2800" dirty="0"/>
              <a:t>教育局课程发展处制作了一系列网上教学资源供教师参考，鼓励学生在家</a:t>
            </a:r>
            <a:r>
              <a:rPr lang="zh-TW" altLang="en-US" sz="2800" dirty="0"/>
              <a:t>进行适量的个人体适能活动</a:t>
            </a:r>
            <a:r>
              <a:rPr lang="zh-TW" altLang="zh-TW" sz="2800" dirty="0"/>
              <a:t>，</a:t>
            </a:r>
            <a:r>
              <a:rPr lang="zh-HK" altLang="zh-TW" sz="2800" dirty="0"/>
              <a:t>家长亦可一同参与或从旁协助。这不但有助促进亲子关系，更可维持良好的身体状态，实践健康的生活方式</a:t>
            </a:r>
            <a:r>
              <a:rPr lang="zh-TW" altLang="en-US" sz="2800" dirty="0"/>
              <a:t>。</a:t>
            </a:r>
            <a:endParaRPr lang="en-US" altLang="zh-TW" sz="2800"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t>2</a:t>
            </a:fld>
            <a:endParaRPr lang="en-US" dirty="0"/>
          </a:p>
        </p:txBody>
      </p:sp>
      <p:sp>
        <p:nvSpPr>
          <p:cNvPr id="8" name="標題 1"/>
          <p:cNvSpPr>
            <a:spLocks noGrp="1"/>
          </p:cNvSpPr>
          <p:nvPr>
            <p:ph type="title"/>
          </p:nvPr>
        </p:nvSpPr>
        <p:spPr>
          <a:xfrm>
            <a:off x="715671" y="408214"/>
            <a:ext cx="10364835" cy="1151965"/>
          </a:xfrm>
        </p:spPr>
        <p:txBody>
          <a:bodyPr/>
          <a:lstStyle/>
          <a:p>
            <a:r>
              <a:rPr lang="zh-TW" altLang="en-US" b="1" dirty="0">
                <a:solidFill>
                  <a:schemeClr val="tx1">
                    <a:lumMod val="85000"/>
                    <a:lumOff val="15000"/>
                  </a:schemeClr>
                </a:solidFill>
              </a:rPr>
              <a:t>前言</a:t>
            </a:r>
            <a:endParaRPr lang="en-US" b="1" dirty="0">
              <a:solidFill>
                <a:schemeClr val="tx1">
                  <a:lumMod val="85000"/>
                  <a:lumOff val="15000"/>
                </a:schemeClr>
              </a:solidFill>
            </a:endParaRPr>
          </a:p>
        </p:txBody>
      </p:sp>
    </p:spTree>
    <p:extLst>
      <p:ext uri="{BB962C8B-B14F-4D97-AF65-F5344CB8AC3E}">
        <p14:creationId xmlns:p14="http://schemas.microsoft.com/office/powerpoint/2010/main" val="323330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四头肌</a:t>
            </a:r>
            <a:r>
              <a:rPr lang="zh-TW" altLang="zh-HK" b="1" dirty="0"/>
              <a:t>- 初阶</a:t>
            </a:r>
            <a:endParaRPr lang="zh-HK" altLang="en-US" b="1" dirty="0"/>
          </a:p>
        </p:txBody>
      </p:sp>
      <p:sp>
        <p:nvSpPr>
          <p:cNvPr id="6" name="Content Placeholder 5"/>
          <p:cNvSpPr>
            <a:spLocks noGrp="1"/>
          </p:cNvSpPr>
          <p:nvPr>
            <p:ph sz="half" idx="1"/>
          </p:nvPr>
        </p:nvSpPr>
        <p:spPr>
          <a:xfrm>
            <a:off x="675223" y="1843419"/>
            <a:ext cx="4937760" cy="4023360"/>
          </a:xfrm>
        </p:spPr>
        <p:txBody>
          <a:bodyPr/>
          <a:lstStyle/>
          <a:p>
            <a:pPr>
              <a:buFont typeface="Wingdings" panose="05000000000000000000" pitchFamily="2" charset="2"/>
              <a:buChar char="u"/>
            </a:pPr>
            <a:r>
              <a:rPr lang="zh-TW" altLang="zh-HK" sz="2400" b="1" dirty="0"/>
              <a:t>动作过程</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双膝慢慢向下蹲，臀部向后</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下蹲至大腿与地面平衡</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完成后向上站起至起始动作</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下蹲时吸气</a:t>
            </a:r>
            <a:endParaRPr lang="en-US" altLang="zh-TW" sz="2400" dirty="0">
              <a:latin typeface="Arial" panose="020B0604020202020204" pitchFamily="34" charset="0"/>
              <a:ea typeface="Gungsuh"/>
              <a:cs typeface="Gungsuh"/>
            </a:endParaRPr>
          </a:p>
          <a:p>
            <a:pPr marL="342900" lvl="0" indent="-342900">
              <a:lnSpc>
                <a:spcPct val="115000"/>
              </a:lnSpc>
              <a:spcAft>
                <a:spcPts val="0"/>
              </a:spcAft>
              <a:buFont typeface="Arial" panose="020B0604020202020204" pitchFamily="34" charset="0"/>
              <a:buChar char="●"/>
            </a:pPr>
            <a:r>
              <a:rPr lang="zh-TW" altLang="en-US" sz="2400" dirty="0">
                <a:solidFill>
                  <a:schemeClr val="tx1"/>
                </a:solidFill>
                <a:latin typeface="Arial" panose="020B0604020202020204" pitchFamily="34" charset="0"/>
              </a:rPr>
              <a:t>站起返回时呼气</a:t>
            </a:r>
            <a:endParaRPr lang="en-US" altLang="zh-TW" sz="2400" dirty="0">
              <a:solidFill>
                <a:schemeClr val="tx1"/>
              </a:solidFill>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en-US" sz="2400" dirty="0">
                <a:solidFill>
                  <a:schemeClr val="tx1"/>
                </a:solidFill>
                <a:latin typeface="Arial" panose="020B0604020202020204" pitchFamily="34" charset="0"/>
              </a:rPr>
              <a:t>重复以上动作</a:t>
            </a:r>
            <a:r>
              <a:rPr lang="en-US" altLang="zh-TW" sz="2400" dirty="0">
                <a:solidFill>
                  <a:schemeClr val="tx1"/>
                </a:solidFill>
                <a:latin typeface="Arial" panose="020B0604020202020204" pitchFamily="34" charset="0"/>
              </a:rPr>
              <a:t>10-15</a:t>
            </a:r>
            <a:r>
              <a:rPr lang="zh-TW" altLang="en-US" sz="2400" dirty="0">
                <a:solidFill>
                  <a:schemeClr val="tx1"/>
                </a:solidFill>
                <a:latin typeface="Arial" panose="020B0604020202020204" pitchFamily="34" charset="0"/>
              </a:rPr>
              <a:t>次</a:t>
            </a: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lstStyle/>
          <a:p>
            <a:pPr lvl="0">
              <a:buFont typeface="Wingdings" panose="05000000000000000000" pitchFamily="2" charset="2"/>
              <a:buChar char="u"/>
            </a:pPr>
            <a:r>
              <a:rPr lang="zh-TW" altLang="en-US" sz="2400" b="1" dirty="0"/>
              <a:t>注意事项</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膝盖避免向前移</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双手紧握弹力带</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身体保持挺直</a:t>
            </a:r>
            <a:endParaRPr lang="en-US" altLang="zh-TW" sz="2400" dirty="0"/>
          </a:p>
          <a:p>
            <a:pPr>
              <a:buFont typeface="Wingdings" panose="05000000000000000000" pitchFamily="2" charset="2"/>
              <a:buChar char="u"/>
            </a:pPr>
            <a:r>
              <a:rPr lang="zh-TW" altLang="zh-HK" sz="2400" b="1" dirty="0"/>
              <a:t>相关动作</a:t>
            </a:r>
          </a:p>
          <a:p>
            <a:pPr>
              <a:buFont typeface="Wingdings" panose="05000000000000000000" pitchFamily="2" charset="2"/>
              <a:buChar char="Ø"/>
            </a:pPr>
            <a:r>
              <a:rPr lang="zh-TW" altLang="zh-HK" sz="2400" dirty="0">
                <a:ea typeface="Gungsuh"/>
                <a:cs typeface="Gungsuh"/>
              </a:rPr>
              <a:t>跳高(起跳)、足球(射门)、单车</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pic>
        <p:nvPicPr>
          <p:cNvPr id="13" name="image90.png"/>
          <p:cNvPicPr/>
          <p:nvPr/>
        </p:nvPicPr>
        <p:blipFill>
          <a:blip r:embed="rId2"/>
          <a:srcRect l="16749" r="22880"/>
          <a:stretch>
            <a:fillRect/>
          </a:stretch>
        </p:blipFill>
        <p:spPr>
          <a:xfrm>
            <a:off x="4219142" y="4027920"/>
            <a:ext cx="1923040" cy="2796989"/>
          </a:xfrm>
          <a:prstGeom prst="rect">
            <a:avLst/>
          </a:prstGeom>
          <a:ln/>
        </p:spPr>
      </p:pic>
    </p:spTree>
    <p:extLst>
      <p:ext uri="{BB962C8B-B14F-4D97-AF65-F5344CB8AC3E}">
        <p14:creationId xmlns:p14="http://schemas.microsoft.com/office/powerpoint/2010/main" val="2807077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四头肌</a:t>
            </a:r>
            <a:r>
              <a:rPr lang="zh-TW" altLang="zh-HK" b="1" dirty="0"/>
              <a:t>- </a:t>
            </a:r>
            <a:r>
              <a:rPr lang="zh-TW" altLang="en-US" b="1" dirty="0"/>
              <a:t>进</a:t>
            </a:r>
            <a:r>
              <a:rPr lang="zh-TW" altLang="zh-HK" b="1" dirty="0"/>
              <a:t>阶</a:t>
            </a:r>
            <a:endParaRPr lang="zh-HK" altLang="en-US" b="1" dirty="0"/>
          </a:p>
        </p:txBody>
      </p:sp>
      <p:sp>
        <p:nvSpPr>
          <p:cNvPr id="6" name="Content Placeholder 5"/>
          <p:cNvSpPr>
            <a:spLocks noGrp="1"/>
          </p:cNvSpPr>
          <p:nvPr>
            <p:ph sz="half" idx="1"/>
          </p:nvPr>
        </p:nvSpPr>
        <p:spPr>
          <a:xfrm>
            <a:off x="550299" y="1844824"/>
            <a:ext cx="4040822" cy="4023360"/>
          </a:xfrm>
        </p:spPr>
        <p:txBody>
          <a:bodyPr>
            <a:normAutofit/>
          </a:bodyPr>
          <a:lstStyle/>
          <a:p>
            <a:pPr>
              <a:buFont typeface="Wingdings" panose="05000000000000000000" pitchFamily="2" charset="2"/>
              <a:buChar char="u"/>
            </a:pPr>
            <a:r>
              <a:rPr lang="zh-TW" altLang="zh-HK" sz="2400" b="1" dirty="0"/>
              <a:t>热身动作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自然站立，双脚平肩</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右脚向后收起，右手拉右脚脚腕</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完成后转边</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438352" y="1844824"/>
            <a:ext cx="4937760" cy="4023360"/>
          </a:xfrm>
        </p:spPr>
        <p:txBody>
          <a:bodyPr>
            <a:normAutofit/>
          </a:bodyPr>
          <a:lstStyle/>
          <a:p>
            <a:pPr lvl="0">
              <a:buFont typeface="Wingdings" panose="05000000000000000000" pitchFamily="2" charset="2"/>
              <a:buChar char="u"/>
            </a:pPr>
            <a:r>
              <a:rPr lang="zh-TW" altLang="en-US" sz="2400" b="1" dirty="0"/>
              <a:t>起始动作</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平躺在地面，双脚伸直</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将环状弹力带套于足踝</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双手自然平放身旁</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挺胸收腹</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pic>
        <p:nvPicPr>
          <p:cNvPr id="11" name="image97.png"/>
          <p:cNvPicPr/>
          <p:nvPr/>
        </p:nvPicPr>
        <p:blipFill>
          <a:blip r:embed="rId2"/>
          <a:srcRect t="3613"/>
          <a:stretch>
            <a:fillRect/>
          </a:stretch>
        </p:blipFill>
        <p:spPr>
          <a:xfrm>
            <a:off x="4591121" y="1442790"/>
            <a:ext cx="1631950" cy="2533650"/>
          </a:xfrm>
          <a:prstGeom prst="rect">
            <a:avLst/>
          </a:prstGeom>
          <a:ln/>
        </p:spPr>
      </p:pic>
      <p:pic>
        <p:nvPicPr>
          <p:cNvPr id="12" name="image74.png"/>
          <p:cNvPicPr/>
          <p:nvPr/>
        </p:nvPicPr>
        <p:blipFill>
          <a:blip r:embed="rId3"/>
          <a:srcRect/>
          <a:stretch>
            <a:fillRect/>
          </a:stretch>
        </p:blipFill>
        <p:spPr>
          <a:xfrm>
            <a:off x="4134676" y="4229030"/>
            <a:ext cx="1724025" cy="2595880"/>
          </a:xfrm>
          <a:prstGeom prst="rect">
            <a:avLst/>
          </a:prstGeom>
          <a:ln/>
        </p:spPr>
      </p:pic>
      <p:pic>
        <p:nvPicPr>
          <p:cNvPr id="9" name="image150.png"/>
          <p:cNvPicPr/>
          <p:nvPr/>
        </p:nvPicPr>
        <p:blipFill>
          <a:blip r:embed="rId4"/>
          <a:srcRect/>
          <a:stretch>
            <a:fillRect/>
          </a:stretch>
        </p:blipFill>
        <p:spPr>
          <a:xfrm>
            <a:off x="8209957" y="4407957"/>
            <a:ext cx="3538697" cy="1715751"/>
          </a:xfrm>
          <a:prstGeom prst="rect">
            <a:avLst/>
          </a:prstGeom>
          <a:ln/>
        </p:spPr>
      </p:pic>
    </p:spTree>
    <p:extLst>
      <p:ext uri="{BB962C8B-B14F-4D97-AF65-F5344CB8AC3E}">
        <p14:creationId xmlns:p14="http://schemas.microsoft.com/office/powerpoint/2010/main" val="847205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四头肌</a:t>
            </a:r>
            <a:r>
              <a:rPr lang="zh-TW" altLang="zh-HK" b="1" dirty="0"/>
              <a:t>- </a:t>
            </a:r>
            <a:r>
              <a:rPr lang="zh-TW" altLang="en-US" b="1" dirty="0"/>
              <a:t>进</a:t>
            </a:r>
            <a:r>
              <a:rPr lang="zh-TW" altLang="zh-HK" b="1" dirty="0"/>
              <a:t>阶</a:t>
            </a:r>
            <a:endParaRPr lang="zh-HK" altLang="en-US" b="1" dirty="0"/>
          </a:p>
        </p:txBody>
      </p:sp>
      <p:sp>
        <p:nvSpPr>
          <p:cNvPr id="6" name="Content Placeholder 5"/>
          <p:cNvSpPr>
            <a:spLocks noGrp="1"/>
          </p:cNvSpPr>
          <p:nvPr>
            <p:ph sz="half" idx="1"/>
          </p:nvPr>
        </p:nvSpPr>
        <p:spPr>
          <a:xfrm>
            <a:off x="675223" y="1843419"/>
            <a:ext cx="4937760" cy="4023360"/>
          </a:xfrm>
        </p:spPr>
        <p:txBody>
          <a:bodyPr/>
          <a:lstStyle/>
          <a:p>
            <a:pPr>
              <a:buFont typeface="Wingdings" panose="05000000000000000000" pitchFamily="2" charset="2"/>
              <a:buChar char="u"/>
            </a:pPr>
            <a:r>
              <a:rPr lang="zh-TW" altLang="zh-HK" sz="2400" b="1" dirty="0"/>
              <a:t>动作过程</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左脚伸直作固定</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右脚伸直，用力向上提高</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完成后慢慢向下至起始动作</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提高时呼气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放下时吸气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重复以上动作10-15次</a:t>
            </a:r>
            <a:endParaRPr lang="zh-TW" altLang="zh-HK" sz="1600" dirty="0">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984538" y="1843419"/>
            <a:ext cx="4937760" cy="4023360"/>
          </a:xfrm>
        </p:spPr>
        <p:txBody>
          <a:bodyPr/>
          <a:lstStyle/>
          <a:p>
            <a:pPr lvl="0">
              <a:buFont typeface="Wingdings" panose="05000000000000000000" pitchFamily="2" charset="2"/>
              <a:buChar char="u"/>
            </a:pPr>
            <a:r>
              <a:rPr lang="zh-TW" altLang="en-US" sz="2400" b="1" dirty="0"/>
              <a:t>注意事项</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应使用瑜珈垫</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颈部及腰部避免过度弯曲</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过程中左脚用力贴地</a:t>
            </a:r>
            <a:endParaRPr lang="en-US" altLang="zh-TW" sz="2400" dirty="0">
              <a:latin typeface="Arial" panose="020B0604020202020204" pitchFamily="34" charset="0"/>
              <a:ea typeface="Gungsuh"/>
              <a:cs typeface="Gungsuh"/>
            </a:endParaRPr>
          </a:p>
          <a:p>
            <a:pPr marL="0" lvl="0" indent="0">
              <a:lnSpc>
                <a:spcPct val="115000"/>
              </a:lnSpc>
              <a:spcAft>
                <a:spcPts val="0"/>
              </a:spcAft>
              <a:buNone/>
            </a:pPr>
            <a:endParaRPr lang="zh-TW" altLang="zh-HK" sz="1600" dirty="0">
              <a:latin typeface="Arial" panose="020B0604020202020204" pitchFamily="34" charset="0"/>
            </a:endParaRPr>
          </a:p>
          <a:p>
            <a:pPr>
              <a:buFont typeface="Wingdings" panose="05000000000000000000" pitchFamily="2" charset="2"/>
              <a:buChar char="u"/>
            </a:pPr>
            <a:r>
              <a:rPr lang="zh-TW" altLang="zh-HK" sz="2400" b="1" dirty="0"/>
              <a:t>相关动作</a:t>
            </a:r>
          </a:p>
          <a:p>
            <a:pPr>
              <a:buFont typeface="Wingdings" panose="05000000000000000000" pitchFamily="2" charset="2"/>
              <a:buChar char="Ø"/>
            </a:pPr>
            <a:r>
              <a:rPr lang="zh-TW" altLang="zh-HK" sz="2400" dirty="0">
                <a:ea typeface="Gungsuh"/>
                <a:cs typeface="Gungsuh"/>
              </a:rPr>
              <a:t>跳高(起跳)、足球(射门)、单车</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pic>
        <p:nvPicPr>
          <p:cNvPr id="8" name="image63.png"/>
          <p:cNvPicPr/>
          <p:nvPr/>
        </p:nvPicPr>
        <p:blipFill>
          <a:blip r:embed="rId2"/>
          <a:srcRect/>
          <a:stretch>
            <a:fillRect/>
          </a:stretch>
        </p:blipFill>
        <p:spPr>
          <a:xfrm>
            <a:off x="3990253" y="4068172"/>
            <a:ext cx="2994285" cy="1602192"/>
          </a:xfrm>
          <a:prstGeom prst="rect">
            <a:avLst/>
          </a:prstGeom>
          <a:ln/>
        </p:spPr>
      </p:pic>
    </p:spTree>
    <p:extLst>
      <p:ext uri="{BB962C8B-B14F-4D97-AF65-F5344CB8AC3E}">
        <p14:creationId xmlns:p14="http://schemas.microsoft.com/office/powerpoint/2010/main" val="1355157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腘绳肌</a:t>
            </a:r>
            <a:r>
              <a:rPr lang="en-US" altLang="zh-TW" b="1" dirty="0"/>
              <a:t>–</a:t>
            </a:r>
            <a:r>
              <a:rPr lang="zh-TW" altLang="zh-HK" b="1" dirty="0"/>
              <a:t> </a:t>
            </a:r>
            <a:r>
              <a:rPr lang="zh-TW" altLang="en-US" b="1" dirty="0"/>
              <a:t>初</a:t>
            </a:r>
            <a:r>
              <a:rPr lang="zh-TW" altLang="zh-HK" b="1" dirty="0"/>
              <a:t>阶</a:t>
            </a:r>
            <a:endParaRPr lang="zh-HK" altLang="en-US" b="1" dirty="0"/>
          </a:p>
        </p:txBody>
      </p:sp>
      <p:sp>
        <p:nvSpPr>
          <p:cNvPr id="6" name="Content Placeholder 5"/>
          <p:cNvSpPr>
            <a:spLocks noGrp="1"/>
          </p:cNvSpPr>
          <p:nvPr>
            <p:ph sz="half" idx="1"/>
          </p:nvPr>
        </p:nvSpPr>
        <p:spPr>
          <a:xfrm>
            <a:off x="467676" y="1777364"/>
            <a:ext cx="4937760" cy="4023360"/>
          </a:xfrm>
        </p:spPr>
        <p:txBody>
          <a:bodyPr>
            <a:normAutofit/>
          </a:bodyPr>
          <a:lstStyle/>
          <a:p>
            <a:pPr>
              <a:buFont typeface="Wingdings" panose="05000000000000000000" pitchFamily="2" charset="2"/>
              <a:buChar char="u"/>
            </a:pPr>
            <a:r>
              <a:rPr lang="zh-TW" altLang="zh-HK" sz="2400" b="1" dirty="0"/>
              <a:t>热身动作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自然站立，双脚平肩</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向后踢腿</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095999" y="2006155"/>
            <a:ext cx="4937760" cy="4619233"/>
          </a:xfrm>
        </p:spPr>
        <p:txBody>
          <a:bodyPr>
            <a:normAutofit/>
          </a:bodyPr>
          <a:lstStyle/>
          <a:p>
            <a:pPr lvl="0">
              <a:buFont typeface="Wingdings" panose="05000000000000000000" pitchFamily="2" charset="2"/>
              <a:buChar char="u"/>
            </a:pPr>
            <a:r>
              <a:rPr lang="zh-TW" altLang="en-US" sz="2400" b="1" dirty="0"/>
              <a:t>起始动作</a:t>
            </a:r>
            <a:endParaRPr lang="en-US" altLang="zh-TW" sz="2400" b="1" dirty="0"/>
          </a:p>
          <a:p>
            <a:pPr marL="342900" lvl="0" indent="-342900">
              <a:lnSpc>
                <a:spcPct val="115000"/>
              </a:lnSpc>
              <a:spcAft>
                <a:spcPts val="0"/>
              </a:spcAft>
              <a:buFont typeface="Arial"/>
              <a:buChar char="●"/>
            </a:pPr>
            <a:r>
              <a:rPr lang="zh-TW" altLang="en-US" sz="2400" dirty="0">
                <a:latin typeface="Arial"/>
                <a:ea typeface="Gungsuh"/>
                <a:cs typeface="Gungsuh"/>
              </a:rPr>
              <a:t>将弹力带系于固定物并成圈</a:t>
            </a:r>
          </a:p>
          <a:p>
            <a:pPr marL="342900" lvl="0" indent="-342900">
              <a:lnSpc>
                <a:spcPct val="115000"/>
              </a:lnSpc>
              <a:spcAft>
                <a:spcPts val="0"/>
              </a:spcAft>
              <a:buFont typeface="Arial"/>
              <a:buChar char="●"/>
            </a:pPr>
            <a:r>
              <a:rPr lang="zh-TW" altLang="en-US" sz="2400" dirty="0">
                <a:latin typeface="Arial"/>
                <a:ea typeface="Gungsuh"/>
                <a:cs typeface="Gungsuh"/>
              </a:rPr>
              <a:t>身体俯卧在地</a:t>
            </a:r>
          </a:p>
          <a:p>
            <a:pPr marL="342900" lvl="0" indent="-342900">
              <a:lnSpc>
                <a:spcPct val="115000"/>
              </a:lnSpc>
              <a:spcAft>
                <a:spcPts val="0"/>
              </a:spcAft>
              <a:buFont typeface="Arial"/>
              <a:buChar char="●"/>
            </a:pPr>
            <a:r>
              <a:rPr lang="zh-TW" altLang="en-US" sz="2400" dirty="0">
                <a:latin typeface="Arial"/>
                <a:ea typeface="Gungsuh"/>
                <a:cs typeface="Gungsuh"/>
              </a:rPr>
              <a:t>将弹力带套于双脚脚跟上</a:t>
            </a:r>
          </a:p>
          <a:p>
            <a:pPr marL="342900" lvl="0" indent="-342900">
              <a:lnSpc>
                <a:spcPct val="115000"/>
              </a:lnSpc>
              <a:spcAft>
                <a:spcPts val="0"/>
              </a:spcAft>
              <a:buFont typeface="Arial"/>
              <a:buChar char="●"/>
            </a:pPr>
            <a:r>
              <a:rPr lang="zh-TW" altLang="en-US" sz="2400" dirty="0">
                <a:latin typeface="Arial"/>
                <a:ea typeface="Gungsuh"/>
                <a:cs typeface="Gungsuh"/>
              </a:rPr>
              <a:t>双手放于前额作保护</a:t>
            </a:r>
          </a:p>
          <a:p>
            <a:pPr marL="342900" lvl="0" indent="-342900">
              <a:lnSpc>
                <a:spcPct val="115000"/>
              </a:lnSpc>
              <a:spcAft>
                <a:spcPts val="0"/>
              </a:spcAft>
              <a:buFont typeface="Arial"/>
              <a:buChar char="●"/>
            </a:pPr>
            <a:r>
              <a:rPr lang="zh-TW" altLang="en-US" sz="2400" dirty="0">
                <a:latin typeface="Arial"/>
                <a:ea typeface="Gungsuh"/>
                <a:cs typeface="Gungsuh"/>
              </a:rPr>
              <a:t>勾起脚腕，脚尖指地。</a:t>
            </a:r>
          </a:p>
          <a:p>
            <a:pPr marL="342900" lvl="0" indent="-342900">
              <a:lnSpc>
                <a:spcPct val="115000"/>
              </a:lnSpc>
              <a:spcAft>
                <a:spcPts val="0"/>
              </a:spcAft>
              <a:buFont typeface="Arial"/>
              <a:buChar char="●"/>
            </a:pPr>
            <a:r>
              <a:rPr lang="zh-TW" altLang="en-US" sz="2400" dirty="0">
                <a:latin typeface="Arial"/>
                <a:ea typeface="Gungsuh"/>
                <a:cs typeface="Gungsuh"/>
              </a:rPr>
              <a:t>挺胸收腹，肩部放松。</a:t>
            </a: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pic>
        <p:nvPicPr>
          <p:cNvPr id="10" name="image146.png"/>
          <p:cNvPicPr/>
          <p:nvPr/>
        </p:nvPicPr>
        <p:blipFill>
          <a:blip r:embed="rId2"/>
          <a:srcRect/>
          <a:stretch>
            <a:fillRect/>
          </a:stretch>
        </p:blipFill>
        <p:spPr>
          <a:xfrm>
            <a:off x="2851510" y="3913505"/>
            <a:ext cx="1695450" cy="2944495"/>
          </a:xfrm>
          <a:prstGeom prst="rect">
            <a:avLst/>
          </a:prstGeom>
          <a:ln/>
        </p:spPr>
      </p:pic>
      <p:pic>
        <p:nvPicPr>
          <p:cNvPr id="9" name="image87.png"/>
          <p:cNvPicPr/>
          <p:nvPr/>
        </p:nvPicPr>
        <p:blipFill>
          <a:blip r:embed="rId3"/>
          <a:srcRect/>
          <a:stretch>
            <a:fillRect/>
          </a:stretch>
        </p:blipFill>
        <p:spPr>
          <a:xfrm>
            <a:off x="4453298" y="1777364"/>
            <a:ext cx="1568450" cy="2943225"/>
          </a:xfrm>
          <a:prstGeom prst="rect">
            <a:avLst/>
          </a:prstGeom>
          <a:ln/>
        </p:spPr>
      </p:pic>
      <p:pic>
        <p:nvPicPr>
          <p:cNvPr id="8" name="Picture 7"/>
          <p:cNvPicPr>
            <a:picLocks noChangeAspect="1"/>
          </p:cNvPicPr>
          <p:nvPr/>
        </p:nvPicPr>
        <p:blipFill>
          <a:blip r:embed="rId4"/>
          <a:stretch>
            <a:fillRect/>
          </a:stretch>
        </p:blipFill>
        <p:spPr>
          <a:xfrm>
            <a:off x="7991529" y="564967"/>
            <a:ext cx="4031681" cy="1734888"/>
          </a:xfrm>
          <a:prstGeom prst="rect">
            <a:avLst/>
          </a:prstGeom>
        </p:spPr>
      </p:pic>
    </p:spTree>
    <p:extLst>
      <p:ext uri="{BB962C8B-B14F-4D97-AF65-F5344CB8AC3E}">
        <p14:creationId xmlns:p14="http://schemas.microsoft.com/office/powerpoint/2010/main" val="759105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腘绳肌</a:t>
            </a:r>
            <a:r>
              <a:rPr lang="en-US" altLang="zh-TW" b="1" dirty="0"/>
              <a:t>–</a:t>
            </a:r>
            <a:r>
              <a:rPr lang="zh-TW" altLang="zh-HK" b="1" dirty="0"/>
              <a:t> </a:t>
            </a:r>
            <a:r>
              <a:rPr lang="zh-TW" altLang="en-US" b="1" dirty="0"/>
              <a:t>初</a:t>
            </a:r>
            <a:r>
              <a:rPr lang="zh-TW" altLang="zh-HK" b="1" dirty="0"/>
              <a:t>阶</a:t>
            </a:r>
            <a:endParaRPr lang="zh-HK" altLang="en-US" b="1" dirty="0"/>
          </a:p>
        </p:txBody>
      </p:sp>
      <p:sp>
        <p:nvSpPr>
          <p:cNvPr id="6" name="Content Placeholder 5"/>
          <p:cNvSpPr>
            <a:spLocks noGrp="1"/>
          </p:cNvSpPr>
          <p:nvPr>
            <p:ph sz="half" idx="1"/>
          </p:nvPr>
        </p:nvSpPr>
        <p:spPr>
          <a:xfrm>
            <a:off x="804531" y="1843419"/>
            <a:ext cx="4937760" cy="4023360"/>
          </a:xfrm>
        </p:spPr>
        <p:txBody>
          <a:bodyPr>
            <a:normAutofit/>
          </a:bodyPr>
          <a:lstStyle/>
          <a:p>
            <a:pPr>
              <a:buFont typeface="Wingdings" panose="05000000000000000000" pitchFamily="2" charset="2"/>
              <a:buChar char="u"/>
            </a:pPr>
            <a:r>
              <a:rPr lang="zh-TW" altLang="zh-HK" sz="2400" b="1" dirty="0"/>
              <a:t>动作过程</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双脚曲膝向上提起</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完成后慢慢放回至起始动作</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重复以上动作10-15次</a:t>
            </a:r>
            <a:endParaRPr lang="zh-TW" altLang="zh-HK" sz="1600" dirty="0">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zh-TW" altLang="zh-HK" sz="1000" dirty="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a:t>注意事项</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过程中身体保持挺直</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HK" altLang="zh-HK" sz="2400" dirty="0">
                <a:latin typeface="Arial" panose="020B0604020202020204" pitchFamily="34" charset="0"/>
                <a:cs typeface="Gungsuh"/>
              </a:rPr>
              <a:t>选择合适的固定物</a:t>
            </a:r>
            <a:endParaRPr lang="zh-TW" altLang="zh-HK" sz="1600" dirty="0">
              <a:latin typeface="Arial" panose="020B0604020202020204" pitchFamily="34" charset="0"/>
            </a:endParaRPr>
          </a:p>
          <a:p>
            <a:pPr lvl="0">
              <a:buFont typeface="Wingdings" panose="05000000000000000000" pitchFamily="2" charset="2"/>
              <a:buChar char="Ø"/>
            </a:pPr>
            <a:endParaRPr lang="en-US" altLang="zh-TW" sz="2400" dirty="0"/>
          </a:p>
          <a:p>
            <a:pPr>
              <a:buFont typeface="Wingdings" panose="05000000000000000000" pitchFamily="2" charset="2"/>
              <a:buChar char="u"/>
            </a:pPr>
            <a:r>
              <a:rPr lang="zh-TW" altLang="zh-HK" sz="2400" b="1" dirty="0"/>
              <a:t>相关动作</a:t>
            </a:r>
          </a:p>
          <a:p>
            <a:pPr>
              <a:buFont typeface="Wingdings" panose="05000000000000000000" pitchFamily="2" charset="2"/>
              <a:buChar char="Ø"/>
            </a:pPr>
            <a:r>
              <a:rPr lang="zh-TW" altLang="zh-HK" sz="2400" dirty="0">
                <a:ea typeface="Gungsuh"/>
                <a:cs typeface="Gungsuh"/>
              </a:rPr>
              <a:t>跑步、足球、跳远</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2" name="Picture 1"/>
          <p:cNvPicPr>
            <a:picLocks noChangeAspect="1"/>
          </p:cNvPicPr>
          <p:nvPr/>
        </p:nvPicPr>
        <p:blipFill>
          <a:blip r:embed="rId2"/>
          <a:stretch>
            <a:fillRect/>
          </a:stretch>
        </p:blipFill>
        <p:spPr>
          <a:xfrm>
            <a:off x="2049489" y="4317391"/>
            <a:ext cx="3824676" cy="1815553"/>
          </a:xfrm>
          <a:prstGeom prst="rect">
            <a:avLst/>
          </a:prstGeom>
        </p:spPr>
      </p:pic>
    </p:spTree>
    <p:extLst>
      <p:ext uri="{BB962C8B-B14F-4D97-AF65-F5344CB8AC3E}">
        <p14:creationId xmlns:p14="http://schemas.microsoft.com/office/powerpoint/2010/main" val="163144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腘绳肌</a:t>
            </a:r>
            <a:r>
              <a:rPr lang="en-US" altLang="zh-TW" b="1" dirty="0"/>
              <a:t>–</a:t>
            </a:r>
            <a:r>
              <a:rPr lang="zh-TW" altLang="zh-HK" b="1" dirty="0"/>
              <a:t> </a:t>
            </a:r>
            <a:r>
              <a:rPr lang="zh-TW" altLang="en-US" b="1" dirty="0"/>
              <a:t>进</a:t>
            </a:r>
            <a:r>
              <a:rPr lang="zh-TW" altLang="zh-HK" b="1" dirty="0"/>
              <a:t>阶</a:t>
            </a:r>
            <a:endParaRPr lang="zh-HK" altLang="en-US" b="1" dirty="0"/>
          </a:p>
        </p:txBody>
      </p:sp>
      <p:sp>
        <p:nvSpPr>
          <p:cNvPr id="6" name="Content Placeholder 5"/>
          <p:cNvSpPr>
            <a:spLocks noGrp="1"/>
          </p:cNvSpPr>
          <p:nvPr>
            <p:ph sz="half" idx="1"/>
          </p:nvPr>
        </p:nvSpPr>
        <p:spPr>
          <a:xfrm>
            <a:off x="467676" y="1777364"/>
            <a:ext cx="4937760" cy="4023360"/>
          </a:xfrm>
        </p:spPr>
        <p:txBody>
          <a:bodyPr>
            <a:normAutofit/>
          </a:bodyPr>
          <a:lstStyle/>
          <a:p>
            <a:pPr>
              <a:buFont typeface="Wingdings" panose="05000000000000000000" pitchFamily="2" charset="2"/>
              <a:buChar char="u"/>
            </a:pPr>
            <a:r>
              <a:rPr lang="zh-TW" altLang="zh-HK" sz="2400" b="1" dirty="0"/>
              <a:t>热身动作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自然站立，双脚平肩</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向后踢腿</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830400" y="1793053"/>
            <a:ext cx="4937760" cy="4619233"/>
          </a:xfrm>
        </p:spPr>
        <p:txBody>
          <a:bodyPr>
            <a:normAutofit/>
          </a:bodyPr>
          <a:lstStyle/>
          <a:p>
            <a:pPr lvl="0">
              <a:buFont typeface="Wingdings" panose="05000000000000000000" pitchFamily="2" charset="2"/>
              <a:buChar char="u"/>
            </a:pPr>
            <a:r>
              <a:rPr lang="zh-TW" altLang="en-US" sz="2400" b="1" dirty="0"/>
              <a:t>起始动作</a:t>
            </a:r>
            <a:endParaRPr lang="en-US" altLang="zh-TW" sz="2400" b="1" dirty="0"/>
          </a:p>
          <a:p>
            <a:pPr marL="342900" lvl="0" indent="-342900">
              <a:lnSpc>
                <a:spcPct val="115000"/>
              </a:lnSpc>
              <a:spcAft>
                <a:spcPts val="0"/>
              </a:spcAft>
              <a:buFont typeface="Arial"/>
              <a:buChar char="●"/>
            </a:pPr>
            <a:r>
              <a:rPr lang="zh-TW" altLang="en-US" sz="2400" dirty="0">
                <a:latin typeface="Arial"/>
                <a:ea typeface="Gungsuh"/>
                <a:cs typeface="Gungsuh"/>
              </a:rPr>
              <a:t>将环状弹力带套于双脚足踝</a:t>
            </a:r>
          </a:p>
          <a:p>
            <a:pPr marL="342900" lvl="0" indent="-342900">
              <a:lnSpc>
                <a:spcPct val="115000"/>
              </a:lnSpc>
              <a:spcAft>
                <a:spcPts val="0"/>
              </a:spcAft>
              <a:buFont typeface="Arial"/>
              <a:buChar char="●"/>
            </a:pPr>
            <a:r>
              <a:rPr lang="zh-TW" altLang="en-US" sz="2400" dirty="0">
                <a:latin typeface="Arial"/>
                <a:ea typeface="Gungsuh"/>
                <a:cs typeface="Gungsuh"/>
              </a:rPr>
              <a:t>身体俯卧在地</a:t>
            </a:r>
          </a:p>
          <a:p>
            <a:pPr marL="342900" lvl="0" indent="-342900">
              <a:lnSpc>
                <a:spcPct val="115000"/>
              </a:lnSpc>
              <a:spcAft>
                <a:spcPts val="0"/>
              </a:spcAft>
              <a:buFont typeface="Arial"/>
              <a:buChar char="●"/>
            </a:pPr>
            <a:r>
              <a:rPr lang="zh-TW" altLang="en-US" sz="2400" dirty="0">
                <a:latin typeface="Arial"/>
                <a:ea typeface="Gungsuh"/>
                <a:cs typeface="Gungsuh"/>
              </a:rPr>
              <a:t>双手放于前额作保护</a:t>
            </a:r>
          </a:p>
          <a:p>
            <a:pPr marL="342900" lvl="0" indent="-342900">
              <a:lnSpc>
                <a:spcPct val="115000"/>
              </a:lnSpc>
              <a:spcAft>
                <a:spcPts val="0"/>
              </a:spcAft>
              <a:buFont typeface="Arial"/>
              <a:buChar char="●"/>
            </a:pPr>
            <a:r>
              <a:rPr lang="zh-TW" altLang="en-US" sz="2400" dirty="0">
                <a:latin typeface="Arial"/>
                <a:ea typeface="Gungsuh"/>
                <a:cs typeface="Gungsuh"/>
              </a:rPr>
              <a:t>勾起脚腕，脚尖指地。</a:t>
            </a:r>
          </a:p>
          <a:p>
            <a:pPr marL="342900" lvl="0" indent="-342900">
              <a:lnSpc>
                <a:spcPct val="115000"/>
              </a:lnSpc>
              <a:spcAft>
                <a:spcPts val="0"/>
              </a:spcAft>
              <a:buFont typeface="Arial"/>
              <a:buChar char="●"/>
            </a:pPr>
            <a:r>
              <a:rPr lang="zh-TW" altLang="en-US" sz="2400" dirty="0">
                <a:latin typeface="Arial"/>
                <a:ea typeface="Gungsuh"/>
                <a:cs typeface="Gungsuh"/>
              </a:rPr>
              <a:t>挺胸收腹，肩部放松。</a:t>
            </a: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11" name="image29.png"/>
          <p:cNvPicPr/>
          <p:nvPr/>
        </p:nvPicPr>
        <p:blipFill>
          <a:blip r:embed="rId2"/>
          <a:srcRect/>
          <a:stretch>
            <a:fillRect/>
          </a:stretch>
        </p:blipFill>
        <p:spPr>
          <a:xfrm>
            <a:off x="5040599" y="1315739"/>
            <a:ext cx="1611053" cy="3078925"/>
          </a:xfrm>
          <a:prstGeom prst="rect">
            <a:avLst/>
          </a:prstGeom>
          <a:ln/>
        </p:spPr>
      </p:pic>
      <p:pic>
        <p:nvPicPr>
          <p:cNvPr id="12" name="image120.png"/>
          <p:cNvPicPr/>
          <p:nvPr/>
        </p:nvPicPr>
        <p:blipFill>
          <a:blip r:embed="rId3"/>
          <a:srcRect/>
          <a:stretch>
            <a:fillRect/>
          </a:stretch>
        </p:blipFill>
        <p:spPr>
          <a:xfrm>
            <a:off x="3415936" y="3860817"/>
            <a:ext cx="1624663" cy="2964093"/>
          </a:xfrm>
          <a:prstGeom prst="rect">
            <a:avLst/>
          </a:prstGeom>
          <a:ln/>
        </p:spPr>
      </p:pic>
      <p:pic>
        <p:nvPicPr>
          <p:cNvPr id="13" name="image17.png"/>
          <p:cNvPicPr/>
          <p:nvPr/>
        </p:nvPicPr>
        <p:blipFill>
          <a:blip r:embed="rId4"/>
          <a:srcRect/>
          <a:stretch>
            <a:fillRect/>
          </a:stretch>
        </p:blipFill>
        <p:spPr>
          <a:xfrm>
            <a:off x="6924560" y="5092947"/>
            <a:ext cx="3604895" cy="1631126"/>
          </a:xfrm>
          <a:prstGeom prst="rect">
            <a:avLst/>
          </a:prstGeom>
          <a:ln/>
        </p:spPr>
      </p:pic>
    </p:spTree>
    <p:extLst>
      <p:ext uri="{BB962C8B-B14F-4D97-AF65-F5344CB8AC3E}">
        <p14:creationId xmlns:p14="http://schemas.microsoft.com/office/powerpoint/2010/main" val="370313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腘绳肌</a:t>
            </a:r>
            <a:r>
              <a:rPr lang="en-US" altLang="zh-TW" b="1" dirty="0"/>
              <a:t>–</a:t>
            </a:r>
            <a:r>
              <a:rPr lang="zh-TW" altLang="zh-HK" b="1" dirty="0"/>
              <a:t> </a:t>
            </a:r>
            <a:r>
              <a:rPr lang="zh-TW" altLang="en-US" b="1" dirty="0"/>
              <a:t>进</a:t>
            </a:r>
            <a:r>
              <a:rPr lang="zh-TW" altLang="zh-HK" b="1" dirty="0"/>
              <a:t>阶</a:t>
            </a:r>
            <a:endParaRPr lang="zh-HK" altLang="en-US" b="1" dirty="0"/>
          </a:p>
        </p:txBody>
      </p:sp>
      <p:sp>
        <p:nvSpPr>
          <p:cNvPr id="6" name="Content Placeholder 5"/>
          <p:cNvSpPr>
            <a:spLocks noGrp="1"/>
          </p:cNvSpPr>
          <p:nvPr>
            <p:ph sz="half" idx="1"/>
          </p:nvPr>
        </p:nvSpPr>
        <p:spPr>
          <a:xfrm>
            <a:off x="573622" y="1737360"/>
            <a:ext cx="4937760" cy="4023360"/>
          </a:xfrm>
        </p:spPr>
        <p:txBody>
          <a:bodyPr>
            <a:normAutofit/>
          </a:bodyPr>
          <a:lstStyle/>
          <a:p>
            <a:pPr>
              <a:buFont typeface="Wingdings" panose="05000000000000000000" pitchFamily="2" charset="2"/>
              <a:buChar char="u"/>
            </a:pPr>
            <a:r>
              <a:rPr lang="zh-TW" altLang="zh-HK" sz="2400" b="1" dirty="0"/>
              <a:t>动作过程</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左脚伸直作固定</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右脚曲膝向上提起</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完成后慢慢放回至起始动作</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换脚继续</a:t>
            </a:r>
          </a:p>
          <a:p>
            <a:pPr marL="342900" lvl="0" indent="-342900">
              <a:lnSpc>
                <a:spcPct val="115000"/>
              </a:lnSpc>
              <a:spcAft>
                <a:spcPts val="0"/>
              </a:spcAft>
              <a:buFont typeface="Arial" panose="020B0604020202020204" pitchFamily="34" charset="0"/>
              <a:buChar char="●"/>
            </a:pPr>
            <a:r>
              <a:rPr lang="zh-TW" altLang="en-US" sz="2400" dirty="0">
                <a:latin typeface="Arial" panose="020B0604020202020204" pitchFamily="34" charset="0"/>
                <a:ea typeface="Gungsuh"/>
                <a:cs typeface="Gungsuh"/>
              </a:rPr>
              <a:t>重复以上动作</a:t>
            </a:r>
            <a:r>
              <a:rPr lang="en-US" altLang="zh-TW" sz="2400" dirty="0">
                <a:latin typeface="Arial" panose="020B0604020202020204" pitchFamily="34" charset="0"/>
                <a:ea typeface="Gungsuh"/>
                <a:cs typeface="Gungsuh"/>
              </a:rPr>
              <a:t>10-15</a:t>
            </a:r>
            <a:r>
              <a:rPr lang="zh-TW" altLang="en-US" sz="2400" dirty="0">
                <a:latin typeface="Arial" panose="020B0604020202020204" pitchFamily="34" charset="0"/>
                <a:ea typeface="Gungsuh"/>
                <a:cs typeface="Gungsuh"/>
              </a:rPr>
              <a:t>次</a:t>
            </a:r>
          </a:p>
          <a:p>
            <a:pPr marL="0" lvl="0" indent="0" eaLnBrk="0" fontAlgn="base" hangingPunct="0">
              <a:lnSpc>
                <a:spcPct val="100000"/>
              </a:lnSpc>
              <a:spcBef>
                <a:spcPct val="0"/>
              </a:spcBef>
              <a:spcAft>
                <a:spcPct val="0"/>
              </a:spcAft>
              <a:buClrTx/>
              <a:buSzTx/>
              <a:buNone/>
            </a:pPr>
            <a:endParaRPr lang="zh-TW" altLang="zh-HK" sz="1000" dirty="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a:t>注意事项</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应使用瑜珈垫</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固定辅助脚，保持稳定</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避免颈部用力</a:t>
            </a:r>
            <a:endParaRPr lang="en-US" altLang="zh-TW" sz="2400" dirty="0"/>
          </a:p>
          <a:p>
            <a:pPr>
              <a:buFont typeface="Wingdings" panose="05000000000000000000" pitchFamily="2" charset="2"/>
              <a:buChar char="u"/>
            </a:pPr>
            <a:r>
              <a:rPr lang="zh-TW" altLang="zh-HK" sz="2400" b="1" dirty="0"/>
              <a:t>相关动作</a:t>
            </a:r>
          </a:p>
          <a:p>
            <a:pPr>
              <a:buFont typeface="Wingdings" panose="05000000000000000000" pitchFamily="2" charset="2"/>
              <a:buChar char="Ø"/>
            </a:pPr>
            <a:r>
              <a:rPr lang="zh-TW" altLang="zh-HK" sz="2400" dirty="0">
                <a:ea typeface="Gungsuh"/>
                <a:cs typeface="Gungsuh"/>
              </a:rPr>
              <a:t>跑步、足球、跳远</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pic>
        <p:nvPicPr>
          <p:cNvPr id="8" name="image68.png"/>
          <p:cNvPicPr/>
          <p:nvPr/>
        </p:nvPicPr>
        <p:blipFill>
          <a:blip r:embed="rId2"/>
          <a:srcRect/>
          <a:stretch>
            <a:fillRect/>
          </a:stretch>
        </p:blipFill>
        <p:spPr>
          <a:xfrm>
            <a:off x="2407517" y="5171688"/>
            <a:ext cx="3909420" cy="1653222"/>
          </a:xfrm>
          <a:prstGeom prst="rect">
            <a:avLst/>
          </a:prstGeom>
          <a:ln/>
        </p:spPr>
      </p:pic>
    </p:spTree>
    <p:extLst>
      <p:ext uri="{BB962C8B-B14F-4D97-AF65-F5344CB8AC3E}">
        <p14:creationId xmlns:p14="http://schemas.microsoft.com/office/powerpoint/2010/main" val="249503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内收肌群</a:t>
            </a:r>
            <a:endParaRPr lang="zh-HK" altLang="en-US" b="1" dirty="0"/>
          </a:p>
        </p:txBody>
      </p:sp>
      <p:sp>
        <p:nvSpPr>
          <p:cNvPr id="6" name="Content Placeholder 5"/>
          <p:cNvSpPr>
            <a:spLocks noGrp="1"/>
          </p:cNvSpPr>
          <p:nvPr>
            <p:ph sz="half" idx="1"/>
          </p:nvPr>
        </p:nvSpPr>
        <p:spPr>
          <a:xfrm>
            <a:off x="467676" y="1777364"/>
            <a:ext cx="4937760" cy="4023360"/>
          </a:xfrm>
        </p:spPr>
        <p:txBody>
          <a:bodyPr>
            <a:normAutofit/>
          </a:bodyPr>
          <a:lstStyle/>
          <a:p>
            <a:pPr>
              <a:buFont typeface="Wingdings" panose="05000000000000000000" pitchFamily="2" charset="2"/>
              <a:buChar char="u"/>
            </a:pPr>
            <a:r>
              <a:rPr lang="zh-TW" altLang="zh-HK" sz="2400" b="1" dirty="0"/>
              <a:t>热身动作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坐在地上，脚掌对脚掌</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双膝慢慢向下压</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274723" y="1845734"/>
            <a:ext cx="4937760" cy="4619233"/>
          </a:xfrm>
        </p:spPr>
        <p:txBody>
          <a:bodyPr>
            <a:normAutofit/>
          </a:bodyPr>
          <a:lstStyle/>
          <a:p>
            <a:pPr lvl="0">
              <a:buFont typeface="Wingdings" panose="05000000000000000000" pitchFamily="2" charset="2"/>
              <a:buChar char="u"/>
            </a:pPr>
            <a:r>
              <a:rPr lang="zh-TW" altLang="en-US" sz="2400" b="1" dirty="0"/>
              <a:t>起始动作</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将弹力带系于固定物并成圈</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将右脚穿过弹力带并置于小腿上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挺胸收腹，肩部放松</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双手叉腰，眼望前方</a:t>
            </a:r>
            <a:r>
              <a:rPr lang="zh-TW" altLang="en-US" sz="2400" dirty="0">
                <a:latin typeface="Arial" panose="020B0604020202020204" pitchFamily="34" charset="0"/>
                <a:ea typeface="Gungsuh"/>
                <a:cs typeface="Gungsuh"/>
              </a:rPr>
              <a:t>。</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pic>
        <p:nvPicPr>
          <p:cNvPr id="12" name="image33.png"/>
          <p:cNvPicPr/>
          <p:nvPr/>
        </p:nvPicPr>
        <p:blipFill>
          <a:blip r:embed="rId2"/>
          <a:srcRect l="19477" r="16235"/>
          <a:stretch>
            <a:fillRect/>
          </a:stretch>
        </p:blipFill>
        <p:spPr>
          <a:xfrm>
            <a:off x="4281154" y="1880810"/>
            <a:ext cx="1731719" cy="2284789"/>
          </a:xfrm>
          <a:prstGeom prst="rect">
            <a:avLst/>
          </a:prstGeom>
          <a:ln/>
        </p:spPr>
      </p:pic>
      <p:pic>
        <p:nvPicPr>
          <p:cNvPr id="13" name="image148.png"/>
          <p:cNvPicPr/>
          <p:nvPr/>
        </p:nvPicPr>
        <p:blipFill>
          <a:blip r:embed="rId3"/>
          <a:srcRect l="13520" r="13654"/>
          <a:stretch>
            <a:fillRect/>
          </a:stretch>
        </p:blipFill>
        <p:spPr>
          <a:xfrm>
            <a:off x="3353938" y="4433455"/>
            <a:ext cx="1920025" cy="2255073"/>
          </a:xfrm>
          <a:prstGeom prst="rect">
            <a:avLst/>
          </a:prstGeom>
          <a:ln/>
        </p:spPr>
      </p:pic>
      <p:pic>
        <p:nvPicPr>
          <p:cNvPr id="14" name="image52.png"/>
          <p:cNvPicPr/>
          <p:nvPr/>
        </p:nvPicPr>
        <p:blipFill>
          <a:blip r:embed="rId4"/>
          <a:srcRect/>
          <a:stretch>
            <a:fillRect/>
          </a:stretch>
        </p:blipFill>
        <p:spPr>
          <a:xfrm>
            <a:off x="9900458" y="3536591"/>
            <a:ext cx="2060633" cy="2923194"/>
          </a:xfrm>
          <a:prstGeom prst="rect">
            <a:avLst/>
          </a:prstGeom>
          <a:ln/>
        </p:spPr>
      </p:pic>
    </p:spTree>
    <p:extLst>
      <p:ext uri="{BB962C8B-B14F-4D97-AF65-F5344CB8AC3E}">
        <p14:creationId xmlns:p14="http://schemas.microsoft.com/office/powerpoint/2010/main" val="3647724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内收肌群</a:t>
            </a:r>
            <a:endParaRPr lang="zh-HK" altLang="en-US" b="1" dirty="0"/>
          </a:p>
        </p:txBody>
      </p:sp>
      <p:sp>
        <p:nvSpPr>
          <p:cNvPr id="6" name="Content Placeholder 5"/>
          <p:cNvSpPr>
            <a:spLocks noGrp="1"/>
          </p:cNvSpPr>
          <p:nvPr>
            <p:ph sz="half" idx="1"/>
          </p:nvPr>
        </p:nvSpPr>
        <p:spPr>
          <a:xfrm>
            <a:off x="712168" y="1844824"/>
            <a:ext cx="4937760" cy="4023360"/>
          </a:xfrm>
        </p:spPr>
        <p:txBody>
          <a:bodyPr>
            <a:normAutofit/>
          </a:bodyPr>
          <a:lstStyle/>
          <a:p>
            <a:pPr>
              <a:buFont typeface="Wingdings" panose="05000000000000000000" pitchFamily="2" charset="2"/>
              <a:buChar char="u"/>
            </a:pPr>
            <a:r>
              <a:rPr lang="zh-TW" altLang="zh-HK" sz="2400" b="1" dirty="0"/>
              <a:t>动作过程</a:t>
            </a:r>
          </a:p>
          <a:p>
            <a:pPr marL="342900" lvl="0" indent="-342900">
              <a:lnSpc>
                <a:spcPct val="115000"/>
              </a:lnSpc>
              <a:spcAft>
                <a:spcPts val="0"/>
              </a:spcAft>
              <a:buFont typeface="Arial"/>
              <a:buChar char="●"/>
            </a:pPr>
            <a:r>
              <a:rPr lang="zh-TW" altLang="en-US" sz="2400" dirty="0">
                <a:latin typeface="Arial"/>
                <a:ea typeface="Gungsuh"/>
                <a:cs typeface="Gungsuh"/>
              </a:rPr>
              <a:t>使用髋内收肌将左脚向内收</a:t>
            </a:r>
          </a:p>
          <a:p>
            <a:pPr marL="342900" lvl="0" indent="-342900">
              <a:lnSpc>
                <a:spcPct val="115000"/>
              </a:lnSpc>
              <a:spcAft>
                <a:spcPts val="0"/>
              </a:spcAft>
              <a:buFont typeface="Arial"/>
              <a:buChar char="●"/>
            </a:pPr>
            <a:r>
              <a:rPr lang="zh-TW" altLang="en-US" sz="2400" dirty="0">
                <a:latin typeface="Arial"/>
                <a:ea typeface="Gungsuh"/>
                <a:cs typeface="Gungsuh"/>
              </a:rPr>
              <a:t>完成后慢慢回到起始动作</a:t>
            </a:r>
          </a:p>
          <a:p>
            <a:pPr marL="342900" lvl="0" indent="-342900">
              <a:lnSpc>
                <a:spcPct val="115000"/>
              </a:lnSpc>
              <a:spcAft>
                <a:spcPts val="0"/>
              </a:spcAft>
              <a:buFont typeface="Arial"/>
              <a:buChar char="●"/>
            </a:pPr>
            <a:r>
              <a:rPr lang="zh-TW" altLang="en-US" sz="2400" dirty="0">
                <a:latin typeface="Arial"/>
                <a:ea typeface="Gungsuh"/>
                <a:cs typeface="Gungsuh"/>
              </a:rPr>
              <a:t>用力内收时呼气</a:t>
            </a:r>
          </a:p>
          <a:p>
            <a:pPr marL="342900" lvl="0" indent="-342900">
              <a:lnSpc>
                <a:spcPct val="115000"/>
              </a:lnSpc>
              <a:spcAft>
                <a:spcPts val="0"/>
              </a:spcAft>
              <a:buFont typeface="Arial"/>
              <a:buChar char="●"/>
            </a:pPr>
            <a:r>
              <a:rPr lang="zh-TW" altLang="en-US" sz="2400" dirty="0">
                <a:latin typeface="Arial"/>
                <a:ea typeface="Gungsuh"/>
                <a:cs typeface="Gungsuh"/>
              </a:rPr>
              <a:t>向外时吸气</a:t>
            </a:r>
          </a:p>
          <a:p>
            <a:pPr marL="342900" lvl="0" indent="-342900">
              <a:lnSpc>
                <a:spcPct val="115000"/>
              </a:lnSpc>
              <a:spcAft>
                <a:spcPts val="0"/>
              </a:spcAft>
              <a:buFont typeface="Arial"/>
              <a:buChar char="●"/>
            </a:pPr>
            <a:r>
              <a:rPr lang="zh-TW" altLang="en-US" sz="2400" dirty="0">
                <a:latin typeface="Arial"/>
                <a:ea typeface="Gungsuh"/>
                <a:cs typeface="Gungsuh"/>
              </a:rPr>
              <a:t>重复以上动作</a:t>
            </a:r>
            <a:r>
              <a:rPr lang="en-US" altLang="zh-TW" sz="2400" dirty="0">
                <a:latin typeface="Arial"/>
                <a:ea typeface="Gungsuh"/>
                <a:cs typeface="Gungsuh"/>
              </a:rPr>
              <a:t>10-15</a:t>
            </a:r>
            <a:r>
              <a:rPr lang="zh-TW" altLang="en-US" sz="2400" dirty="0">
                <a:latin typeface="Arial"/>
                <a:ea typeface="Gungsuh"/>
                <a:cs typeface="Gungsuh"/>
              </a:rPr>
              <a:t>次</a:t>
            </a:r>
          </a:p>
          <a:p>
            <a:pPr marL="342900" lvl="0" indent="-342900">
              <a:lnSpc>
                <a:spcPct val="115000"/>
              </a:lnSpc>
              <a:spcAft>
                <a:spcPts val="0"/>
              </a:spcAft>
              <a:buFont typeface="Arial"/>
              <a:buChar char="●"/>
            </a:pPr>
            <a:r>
              <a:rPr lang="zh-TW" altLang="en-US" sz="2400" dirty="0">
                <a:latin typeface="Arial"/>
                <a:ea typeface="Gungsuh"/>
                <a:cs typeface="Gungsuh"/>
              </a:rPr>
              <a:t>换边继续</a:t>
            </a:r>
          </a:p>
          <a:p>
            <a:pPr marL="0" lvl="0" indent="0" eaLnBrk="0" fontAlgn="base" hangingPunct="0">
              <a:lnSpc>
                <a:spcPct val="100000"/>
              </a:lnSpc>
              <a:spcBef>
                <a:spcPct val="0"/>
              </a:spcBef>
              <a:spcAft>
                <a:spcPct val="0"/>
              </a:spcAft>
              <a:buClrTx/>
              <a:buSzTx/>
              <a:buFontTx/>
              <a:buChar char="•"/>
            </a:pPr>
            <a:endParaRPr lang="zh-TW" altLang="zh-HK" sz="1000" dirty="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a:t>注意事项</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左手</a:t>
            </a:r>
            <a:r>
              <a:rPr lang="zh-HK" altLang="zh-HK" sz="2400" dirty="0">
                <a:latin typeface="Gungsuh"/>
                <a:cs typeface="Gungsuh"/>
              </a:rPr>
              <a:t>可</a:t>
            </a:r>
            <a:r>
              <a:rPr lang="zh-TW" altLang="zh-HK" sz="2400" dirty="0">
                <a:latin typeface="Arial" panose="020B0604020202020204" pitchFamily="34" charset="0"/>
                <a:ea typeface="Gungsuh"/>
                <a:cs typeface="Gungsuh"/>
              </a:rPr>
              <a:t>扶固定物保持身体平衡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确保弹力带系紧于固定物</a:t>
            </a:r>
            <a:endParaRPr lang="zh-TW" altLang="zh-HK" sz="1600" dirty="0">
              <a:latin typeface="Arial" panose="020B0604020202020204" pitchFamily="34" charset="0"/>
            </a:endParaRPr>
          </a:p>
          <a:p>
            <a:pPr lvl="0">
              <a:buFont typeface="Wingdings" panose="05000000000000000000" pitchFamily="2" charset="2"/>
              <a:buChar char="Ø"/>
            </a:pPr>
            <a:endParaRPr lang="en-US" altLang="zh-TW" sz="2400" dirty="0"/>
          </a:p>
          <a:p>
            <a:pPr>
              <a:buFont typeface="Wingdings" panose="05000000000000000000" pitchFamily="2" charset="2"/>
              <a:buChar char="u"/>
            </a:pPr>
            <a:r>
              <a:rPr lang="zh-TW" altLang="zh-HK" sz="2400" b="1" dirty="0"/>
              <a:t>相关动作</a:t>
            </a:r>
          </a:p>
          <a:p>
            <a:pPr>
              <a:buFont typeface="Wingdings" panose="05000000000000000000" pitchFamily="2" charset="2"/>
              <a:buChar char="Ø"/>
            </a:pPr>
            <a:r>
              <a:rPr lang="zh-TW" altLang="zh-HK" sz="2400" dirty="0">
                <a:ea typeface="Gungsuh"/>
                <a:cs typeface="Gungsuh"/>
              </a:rPr>
              <a:t>足球(长传)、榄球(射球)、溜冰</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pic>
        <p:nvPicPr>
          <p:cNvPr id="9" name="image18.png"/>
          <p:cNvPicPr/>
          <p:nvPr/>
        </p:nvPicPr>
        <p:blipFill>
          <a:blip r:embed="rId2"/>
          <a:srcRect/>
          <a:stretch>
            <a:fillRect/>
          </a:stretch>
        </p:blipFill>
        <p:spPr>
          <a:xfrm>
            <a:off x="4137891" y="3472874"/>
            <a:ext cx="2256559" cy="2669338"/>
          </a:xfrm>
          <a:prstGeom prst="rect">
            <a:avLst/>
          </a:prstGeom>
          <a:ln/>
        </p:spPr>
      </p:pic>
    </p:spTree>
    <p:extLst>
      <p:ext uri="{BB962C8B-B14F-4D97-AF65-F5344CB8AC3E}">
        <p14:creationId xmlns:p14="http://schemas.microsoft.com/office/powerpoint/2010/main" val="489517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腓肠肌 </a:t>
            </a:r>
            <a:r>
              <a:rPr lang="en-US" altLang="zh-TW" b="1" dirty="0"/>
              <a:t>- </a:t>
            </a:r>
            <a:r>
              <a:rPr lang="zh-TW" altLang="en-US" b="1" dirty="0"/>
              <a:t>初阶</a:t>
            </a:r>
            <a:endParaRPr lang="zh-HK" altLang="en-US" b="1" dirty="0"/>
          </a:p>
        </p:txBody>
      </p:sp>
      <p:sp>
        <p:nvSpPr>
          <p:cNvPr id="6" name="Content Placeholder 5"/>
          <p:cNvSpPr>
            <a:spLocks noGrp="1"/>
          </p:cNvSpPr>
          <p:nvPr>
            <p:ph sz="half" idx="1"/>
          </p:nvPr>
        </p:nvSpPr>
        <p:spPr>
          <a:xfrm>
            <a:off x="407208" y="1757548"/>
            <a:ext cx="4937760" cy="4023360"/>
          </a:xfrm>
        </p:spPr>
        <p:txBody>
          <a:bodyPr>
            <a:normAutofit/>
          </a:bodyPr>
          <a:lstStyle/>
          <a:p>
            <a:pPr>
              <a:buFont typeface="Wingdings" panose="05000000000000000000" pitchFamily="2" charset="2"/>
              <a:buChar char="u"/>
            </a:pPr>
            <a:r>
              <a:rPr lang="zh-TW" altLang="zh-HK" sz="2400" b="1" dirty="0"/>
              <a:t>热身动作</a:t>
            </a: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双脚同时蹬起</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慢慢放下</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579524" y="1757548"/>
            <a:ext cx="4937760" cy="4619233"/>
          </a:xfrm>
        </p:spPr>
        <p:txBody>
          <a:bodyPr>
            <a:normAutofit/>
          </a:bodyPr>
          <a:lstStyle/>
          <a:p>
            <a:pPr lvl="0">
              <a:buFont typeface="Wingdings" panose="05000000000000000000" pitchFamily="2" charset="2"/>
              <a:buChar char="u"/>
            </a:pPr>
            <a:r>
              <a:rPr lang="zh-TW" altLang="en-US" sz="2400" b="1" dirty="0"/>
              <a:t>起始动作</a:t>
            </a:r>
            <a:endParaRPr lang="en-US" altLang="zh-TW" sz="2400" b="1" dirty="0"/>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将弹力带围绕在右脚前脚掌</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双手握弹力带</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右脚慢慢提高，脚尖向天</a:t>
            </a:r>
            <a:endParaRPr lang="zh-TW" altLang="zh-HK" sz="1600" dirty="0">
              <a:latin typeface="Arial" panose="020B0604020202020204" pitchFamily="34" charset="0"/>
            </a:endParaRPr>
          </a:p>
          <a:p>
            <a:pPr marL="342900" marR="254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挺胸收腹，眼望前方</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pic>
        <p:nvPicPr>
          <p:cNvPr id="11" name="image73.png"/>
          <p:cNvPicPr/>
          <p:nvPr/>
        </p:nvPicPr>
        <p:blipFill>
          <a:blip r:embed="rId2"/>
          <a:srcRect/>
          <a:stretch>
            <a:fillRect/>
          </a:stretch>
        </p:blipFill>
        <p:spPr>
          <a:xfrm>
            <a:off x="5006340" y="646545"/>
            <a:ext cx="1365360" cy="3595901"/>
          </a:xfrm>
          <a:prstGeom prst="rect">
            <a:avLst/>
          </a:prstGeom>
          <a:ln/>
        </p:spPr>
      </p:pic>
      <p:pic>
        <p:nvPicPr>
          <p:cNvPr id="13" name="image54.png"/>
          <p:cNvPicPr/>
          <p:nvPr/>
        </p:nvPicPr>
        <p:blipFill>
          <a:blip r:embed="rId3"/>
          <a:srcRect/>
          <a:stretch>
            <a:fillRect/>
          </a:stretch>
        </p:blipFill>
        <p:spPr>
          <a:xfrm>
            <a:off x="3634740" y="3314394"/>
            <a:ext cx="1371600" cy="3691255"/>
          </a:xfrm>
          <a:prstGeom prst="rect">
            <a:avLst/>
          </a:prstGeom>
          <a:ln/>
        </p:spPr>
      </p:pic>
      <p:pic>
        <p:nvPicPr>
          <p:cNvPr id="14" name="image108.png"/>
          <p:cNvPicPr/>
          <p:nvPr/>
        </p:nvPicPr>
        <p:blipFill>
          <a:blip r:embed="rId4"/>
          <a:srcRect/>
          <a:stretch>
            <a:fillRect/>
          </a:stretch>
        </p:blipFill>
        <p:spPr>
          <a:xfrm>
            <a:off x="7138901" y="4665207"/>
            <a:ext cx="3518161" cy="1971661"/>
          </a:xfrm>
          <a:prstGeom prst="rect">
            <a:avLst/>
          </a:prstGeom>
          <a:ln/>
        </p:spPr>
      </p:pic>
    </p:spTree>
    <p:extLst>
      <p:ext uri="{BB962C8B-B14F-4D97-AF65-F5344CB8AC3E}">
        <p14:creationId xmlns:p14="http://schemas.microsoft.com/office/powerpoint/2010/main" val="308852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3624" y="1729941"/>
            <a:ext cx="11054439" cy="4493304"/>
          </a:xfrm>
        </p:spPr>
        <p:txBody>
          <a:bodyPr>
            <a:normAutofit lnSpcReduction="10000"/>
          </a:bodyPr>
          <a:lstStyle/>
          <a:p>
            <a:pPr marL="179388" indent="-179388">
              <a:buFont typeface="Arial" panose="020B0604020202020204" pitchFamily="34" charset="0"/>
              <a:buChar char="•"/>
            </a:pPr>
            <a:r>
              <a:rPr lang="zh-TW" altLang="en-US" dirty="0"/>
              <a:t>穿着合适的运动服装及鞋袜进行活动。</a:t>
            </a:r>
            <a:endParaRPr lang="en-US" altLang="zh-TW" dirty="0"/>
          </a:p>
          <a:p>
            <a:pPr marL="179388" indent="-179388">
              <a:buFont typeface="Arial" panose="020B0604020202020204" pitchFamily="34" charset="0"/>
              <a:buChar char="•"/>
            </a:pPr>
            <a:r>
              <a:rPr lang="zh-TW" altLang="en-US" dirty="0"/>
              <a:t>以个人或轮流形式进行活动，</a:t>
            </a:r>
            <a:r>
              <a:rPr lang="zh-HK" altLang="en-US" dirty="0"/>
              <a:t>确</a:t>
            </a:r>
            <a:r>
              <a:rPr lang="zh-TW" altLang="en-US" dirty="0"/>
              <a:t>保与其他人</a:t>
            </a:r>
            <a:r>
              <a:rPr lang="zh-HK" altLang="en-US" dirty="0"/>
              <a:t>有</a:t>
            </a:r>
            <a:r>
              <a:rPr lang="zh-TW" altLang="en-US" dirty="0"/>
              <a:t>适当</a:t>
            </a:r>
            <a:r>
              <a:rPr lang="zh-HK" altLang="en-US" dirty="0"/>
              <a:t>的距</a:t>
            </a:r>
            <a:r>
              <a:rPr lang="zh-TW" altLang="en-US" dirty="0"/>
              <a:t>离</a:t>
            </a:r>
            <a:r>
              <a:rPr lang="zh-TW" altLang="en-US" dirty="0">
                <a:latin typeface="Times New Roman" panose="02020603050405020304" pitchFamily="18" charset="0"/>
                <a:cs typeface="Times New Roman" panose="02020603050405020304" pitchFamily="18" charset="0"/>
              </a:rPr>
              <a:t>。</a:t>
            </a:r>
            <a:endParaRPr lang="en-US" altLang="zh-TW" dirty="0"/>
          </a:p>
          <a:p>
            <a:pPr marL="179388" indent="-179388">
              <a:buFont typeface="Arial" panose="020B0604020202020204" pitchFamily="34" charset="0"/>
              <a:buChar char="•"/>
            </a:pPr>
            <a:r>
              <a:rPr lang="zh-TW" altLang="en-US" dirty="0"/>
              <a:t>进行活动前，应确保地面平坦干爽，并保持室内空气流通；安排足够及安全的活动空间，所有接近活动范围的玻璃门窗、桌椅、灯、风扇、锐角等，均须安装保护设施或暂时移开；确保用具合适及稳健安全</a:t>
            </a:r>
            <a:r>
              <a:rPr lang="zh-TW" altLang="en-US" dirty="0">
                <a:latin typeface="Times New Roman" panose="02020603050405020304" pitchFamily="18" charset="0"/>
                <a:cs typeface="Times New Roman" panose="02020603050405020304" pitchFamily="18" charset="0"/>
              </a:rPr>
              <a:t>。</a:t>
            </a:r>
            <a:endParaRPr lang="en-US" altLang="zh-TW" dirty="0"/>
          </a:p>
          <a:p>
            <a:pPr marL="179388" indent="-179388">
              <a:buFont typeface="Arial" panose="020B0604020202020204" pitchFamily="34" charset="0"/>
              <a:buChar char="•"/>
            </a:pPr>
            <a:r>
              <a:rPr lang="zh-TW" altLang="en-US" dirty="0"/>
              <a:t>进行活动前，应有足够的热身活动</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179388" indent="-179388">
              <a:buFont typeface="Arial" panose="020B0604020202020204" pitchFamily="34" charset="0"/>
              <a:buChar char="•"/>
            </a:pPr>
            <a:r>
              <a:rPr lang="zh-TW" altLang="en-US" dirty="0"/>
              <a:t>因应个人的健康及体能状态，选择适合自己的活动强度、时间及次数</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179388" indent="-179388">
              <a:buFont typeface="Arial" panose="020B0604020202020204" pitchFamily="34" charset="0"/>
              <a:buChar char="•"/>
            </a:pPr>
            <a:r>
              <a:rPr lang="zh-TW" altLang="en-US" dirty="0"/>
              <a:t>应以低难度活动开始，循序渐进地提升强度</a:t>
            </a:r>
            <a:r>
              <a:rPr lang="en-US" altLang="zh-TW" b="1" baseline="30000" dirty="0"/>
              <a:t>1</a:t>
            </a:r>
            <a:r>
              <a:rPr lang="zh-TW" altLang="en-US" dirty="0"/>
              <a:t>、时间及次数；并要注意呼吸，不应闭气</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179388" indent="-179388">
              <a:buFont typeface="Arial" panose="020B0604020202020204" pitchFamily="34" charset="0"/>
              <a:buChar char="•"/>
            </a:pPr>
            <a:r>
              <a:rPr lang="zh-TW" altLang="zh-TW" dirty="0"/>
              <a:t>进行活动时</a:t>
            </a:r>
            <a:r>
              <a:rPr lang="zh-TW" altLang="en-US" dirty="0"/>
              <a:t>应留意声量，以免</a:t>
            </a:r>
            <a:r>
              <a:rPr lang="zh-TW" altLang="zh-TW" dirty="0"/>
              <a:t>对邻居造成影响</a:t>
            </a:r>
            <a:r>
              <a:rPr lang="zh-TW" altLang="en-US" dirty="0"/>
              <a:t>。</a:t>
            </a:r>
            <a:endParaRPr lang="en-US" altLang="zh-TW" dirty="0"/>
          </a:p>
          <a:p>
            <a:pPr marL="179388" indent="-179388">
              <a:buFont typeface="Arial" panose="020B0604020202020204" pitchFamily="34" charset="0"/>
              <a:buChar char="•"/>
            </a:pPr>
            <a:r>
              <a:rPr lang="zh-TW" altLang="en-US" dirty="0"/>
              <a:t>活动后要补充适量的水分及注意个人卫生。</a:t>
            </a:r>
            <a:endParaRPr lang="en-US" altLang="zh-TW" dirty="0"/>
          </a:p>
          <a:p>
            <a:pPr marL="179388" indent="-179388">
              <a:buFont typeface="Arial" panose="020B0604020202020204" pitchFamily="34" charset="0"/>
              <a:buChar char="•"/>
            </a:pPr>
            <a:r>
              <a:rPr lang="zh-TW" altLang="en-US" dirty="0"/>
              <a:t>如在活动时或之后感到身体不适，应立即停止活动并寻求医生或专业人士的协助</a:t>
            </a:r>
            <a:r>
              <a:rPr lang="zh-TW" altLang="en-US" dirty="0">
                <a:latin typeface="Times New Roman" panose="02020603050405020304" pitchFamily="18" charset="0"/>
                <a:cs typeface="Times New Roman" panose="02020603050405020304" pitchFamily="18" charset="0"/>
              </a:rPr>
              <a:t>。</a:t>
            </a:r>
            <a:endParaRPr lang="en-US" altLang="zh-TW" dirty="0"/>
          </a:p>
        </p:txBody>
      </p:sp>
      <p:sp>
        <p:nvSpPr>
          <p:cNvPr id="5" name="投影片編號版面配置區 4"/>
          <p:cNvSpPr>
            <a:spLocks noGrp="1"/>
          </p:cNvSpPr>
          <p:nvPr>
            <p:ph type="sldNum" sz="quarter" idx="12"/>
          </p:nvPr>
        </p:nvSpPr>
        <p:spPr/>
        <p:txBody>
          <a:bodyPr/>
          <a:lstStyle/>
          <a:p>
            <a:fld id="{6D22F896-40B5-4ADD-8801-0D06FADFA095}" type="slidenum">
              <a:rPr lang="en-US" smtClean="0"/>
              <a:t>3</a:t>
            </a:fld>
            <a:endParaRPr lang="en-US" dirty="0"/>
          </a:p>
        </p:txBody>
      </p:sp>
      <p:sp>
        <p:nvSpPr>
          <p:cNvPr id="7" name="標題 1"/>
          <p:cNvSpPr>
            <a:spLocks noGrp="1"/>
          </p:cNvSpPr>
          <p:nvPr>
            <p:ph type="title"/>
          </p:nvPr>
        </p:nvSpPr>
        <p:spPr>
          <a:xfrm>
            <a:off x="683625" y="408215"/>
            <a:ext cx="10396882" cy="913510"/>
          </a:xfrm>
        </p:spPr>
        <p:txBody>
          <a:bodyPr/>
          <a:lstStyle/>
          <a:p>
            <a:r>
              <a:rPr lang="zh-TW" altLang="en-US" b="1" dirty="0">
                <a:solidFill>
                  <a:schemeClr val="tx1">
                    <a:lumMod val="85000"/>
                    <a:lumOff val="15000"/>
                  </a:schemeClr>
                </a:solidFill>
              </a:rPr>
              <a:t>安全措施</a:t>
            </a:r>
            <a:endParaRPr lang="en-US" b="1" dirty="0">
              <a:solidFill>
                <a:schemeClr val="tx1">
                  <a:lumMod val="85000"/>
                  <a:lumOff val="15000"/>
                </a:schemeClr>
              </a:solidFill>
            </a:endParaRPr>
          </a:p>
        </p:txBody>
      </p:sp>
      <p:pic>
        <p:nvPicPr>
          <p:cNvPr id="6" name="圖片 3">
            <a:extLst>
              <a:ext uri="{FF2B5EF4-FFF2-40B4-BE49-F238E27FC236}">
                <a16:creationId xmlns:a16="http://schemas.microsoft.com/office/drawing/2014/main" id="{59DCD13A-5F84-4180-AC0A-7C4C660817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074" y="0"/>
            <a:ext cx="1685926" cy="1685926"/>
          </a:xfrm>
          <a:prstGeom prst="rect">
            <a:avLst/>
          </a:prstGeom>
        </p:spPr>
      </p:pic>
      <p:sp>
        <p:nvSpPr>
          <p:cNvPr id="8" name="內容版面配置區 2">
            <a:extLst>
              <a:ext uri="{FF2B5EF4-FFF2-40B4-BE49-F238E27FC236}">
                <a16:creationId xmlns:a16="http://schemas.microsoft.com/office/drawing/2014/main" id="{374B5CD8-6000-45B3-A7F7-E84E27EC1840}"/>
              </a:ext>
            </a:extLst>
          </p:cNvPr>
          <p:cNvSpPr txBox="1">
            <a:spLocks/>
          </p:cNvSpPr>
          <p:nvPr/>
        </p:nvSpPr>
        <p:spPr>
          <a:xfrm>
            <a:off x="683624" y="5691372"/>
            <a:ext cx="11054439" cy="7023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buFont typeface="Calibri" panose="020F0502020204030204" pitchFamily="34" charset="0"/>
              <a:buNone/>
            </a:pPr>
            <a:endParaRPr lang="en-US" altLang="zh-TW" sz="1300" dirty="0"/>
          </a:p>
          <a:p>
            <a:pPr marL="447675" indent="-447675">
              <a:spcBef>
                <a:spcPts val="0"/>
              </a:spcBef>
              <a:buFont typeface="Calibri" panose="020F0502020204030204" pitchFamily="34" charset="0"/>
              <a:buNone/>
            </a:pPr>
            <a:r>
              <a:rPr lang="zh-TW" altLang="en-US" sz="1200" b="1" dirty="0"/>
              <a:t>注</a:t>
            </a:r>
            <a:r>
              <a:rPr lang="en-US" altLang="zh-TW" sz="1400" b="1" dirty="0"/>
              <a:t>1 </a:t>
            </a:r>
            <a:r>
              <a:rPr lang="zh-TW" altLang="en-US" sz="1200" b="1" dirty="0"/>
              <a:t>：运动强度可分低、中、剧烈强度。低强度： 是指一些简单、轻量，可以应付自如的体能活动。中强度： 指做这些活动的时候，呼吸和心跳稍为加快及轻微流汗，但不觉辛苦（例如 仍然可以交谈自如）。剧烈强度： 指做这些活动的时候，呼吸急速、心跳好快及大量流汗，觉得辛苦（例如 不能够交谈自如或感觉困难）。</a:t>
            </a:r>
            <a:endParaRPr lang="en-US" altLang="zh-TW" sz="1200" b="1" dirty="0"/>
          </a:p>
        </p:txBody>
      </p:sp>
    </p:spTree>
    <p:extLst>
      <p:ext uri="{BB962C8B-B14F-4D97-AF65-F5344CB8AC3E}">
        <p14:creationId xmlns:p14="http://schemas.microsoft.com/office/powerpoint/2010/main" val="236476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腓肠肌 </a:t>
            </a:r>
            <a:r>
              <a:rPr lang="en-US" altLang="zh-TW" b="1" dirty="0"/>
              <a:t>- </a:t>
            </a:r>
            <a:r>
              <a:rPr lang="zh-TW" altLang="en-US" b="1" dirty="0"/>
              <a:t>初阶</a:t>
            </a:r>
            <a:endParaRPr lang="zh-HK" altLang="en-US" b="1" dirty="0"/>
          </a:p>
        </p:txBody>
      </p:sp>
      <p:sp>
        <p:nvSpPr>
          <p:cNvPr id="6" name="Content Placeholder 5"/>
          <p:cNvSpPr>
            <a:spLocks noGrp="1"/>
          </p:cNvSpPr>
          <p:nvPr>
            <p:ph sz="half" idx="1"/>
          </p:nvPr>
        </p:nvSpPr>
        <p:spPr>
          <a:xfrm>
            <a:off x="712168" y="1844824"/>
            <a:ext cx="4937760" cy="4023360"/>
          </a:xfrm>
        </p:spPr>
        <p:txBody>
          <a:bodyPr>
            <a:normAutofit/>
          </a:bodyPr>
          <a:lstStyle/>
          <a:p>
            <a:pPr>
              <a:buFont typeface="Wingdings" panose="05000000000000000000" pitchFamily="2" charset="2"/>
              <a:buChar char="u"/>
            </a:pPr>
            <a:r>
              <a:rPr lang="zh-TW" altLang="zh-HK" sz="2400" b="1" dirty="0"/>
              <a:t>动作过程</a:t>
            </a:r>
          </a:p>
          <a:p>
            <a:pPr marL="342900" lvl="0" indent="-342900">
              <a:lnSpc>
                <a:spcPct val="115000"/>
              </a:lnSpc>
              <a:spcAft>
                <a:spcPts val="0"/>
              </a:spcAft>
              <a:buFont typeface="Arial"/>
              <a:buChar char="●"/>
            </a:pPr>
            <a:r>
              <a:rPr lang="zh-TW" altLang="en-US" sz="2400" dirty="0">
                <a:latin typeface="Arial"/>
                <a:ea typeface="Gungsuh"/>
                <a:cs typeface="Gungsuh"/>
              </a:rPr>
              <a:t>右脚脚腕用力向前蹬</a:t>
            </a:r>
          </a:p>
          <a:p>
            <a:pPr marL="342900" lvl="0" indent="-342900">
              <a:lnSpc>
                <a:spcPct val="115000"/>
              </a:lnSpc>
              <a:spcAft>
                <a:spcPts val="0"/>
              </a:spcAft>
              <a:buFont typeface="Arial"/>
              <a:buChar char="●"/>
            </a:pPr>
            <a:r>
              <a:rPr lang="zh-TW" altLang="en-US" sz="2400" dirty="0">
                <a:latin typeface="Arial"/>
                <a:ea typeface="Gungsuh"/>
                <a:cs typeface="Gungsuh"/>
              </a:rPr>
              <a:t>完成后慢慢返回至起始动作</a:t>
            </a:r>
          </a:p>
          <a:p>
            <a:pPr marL="342900" lvl="0" indent="-342900">
              <a:lnSpc>
                <a:spcPct val="115000"/>
              </a:lnSpc>
              <a:spcAft>
                <a:spcPts val="0"/>
              </a:spcAft>
              <a:buFont typeface="Arial"/>
              <a:buChar char="●"/>
            </a:pPr>
            <a:r>
              <a:rPr lang="zh-TW" altLang="en-US" sz="2400" dirty="0">
                <a:latin typeface="Arial"/>
                <a:ea typeface="Gungsuh"/>
                <a:cs typeface="Gungsuh"/>
              </a:rPr>
              <a:t>用力蹬起时呼气</a:t>
            </a:r>
          </a:p>
          <a:p>
            <a:pPr marL="342900" lvl="0" indent="-342900">
              <a:lnSpc>
                <a:spcPct val="115000"/>
              </a:lnSpc>
              <a:spcAft>
                <a:spcPts val="0"/>
              </a:spcAft>
              <a:buFont typeface="Arial"/>
              <a:buChar char="●"/>
            </a:pPr>
            <a:r>
              <a:rPr lang="zh-TW" altLang="en-US" sz="2400" dirty="0">
                <a:latin typeface="Arial"/>
                <a:ea typeface="Gungsuh"/>
                <a:cs typeface="Gungsuh"/>
              </a:rPr>
              <a:t>返回时吸气</a:t>
            </a:r>
          </a:p>
          <a:p>
            <a:pPr marL="342900" lvl="0" indent="-342900">
              <a:lnSpc>
                <a:spcPct val="115000"/>
              </a:lnSpc>
              <a:spcAft>
                <a:spcPts val="0"/>
              </a:spcAft>
              <a:buFont typeface="Arial"/>
              <a:buChar char="●"/>
            </a:pPr>
            <a:r>
              <a:rPr lang="zh-TW" altLang="en-US" sz="2400" dirty="0">
                <a:latin typeface="Arial"/>
                <a:ea typeface="Gungsuh"/>
                <a:cs typeface="Gungsuh"/>
              </a:rPr>
              <a:t>重复以上动作</a:t>
            </a:r>
            <a:r>
              <a:rPr lang="en-US" altLang="zh-TW" sz="2400" dirty="0">
                <a:latin typeface="Arial"/>
                <a:ea typeface="Gungsuh"/>
                <a:cs typeface="Gungsuh"/>
              </a:rPr>
              <a:t>10-15</a:t>
            </a:r>
            <a:r>
              <a:rPr lang="zh-TW" altLang="en-US" sz="2400" dirty="0">
                <a:latin typeface="Arial"/>
                <a:ea typeface="Gungsuh"/>
                <a:cs typeface="Gungsuh"/>
              </a:rPr>
              <a:t>次</a:t>
            </a:r>
          </a:p>
          <a:p>
            <a:pPr marL="342900" lvl="0" indent="-342900">
              <a:lnSpc>
                <a:spcPct val="115000"/>
              </a:lnSpc>
              <a:spcAft>
                <a:spcPts val="0"/>
              </a:spcAft>
              <a:buFont typeface="Arial"/>
              <a:buChar char="●"/>
            </a:pPr>
            <a:r>
              <a:rPr lang="zh-TW" altLang="en-US" sz="2400" dirty="0">
                <a:latin typeface="Arial"/>
                <a:ea typeface="Gungsuh"/>
                <a:cs typeface="Gungsuh"/>
              </a:rPr>
              <a:t>换边继续</a:t>
            </a:r>
          </a:p>
          <a:p>
            <a:pPr marL="0" lvl="0" indent="0" eaLnBrk="0" fontAlgn="base" hangingPunct="0">
              <a:lnSpc>
                <a:spcPct val="100000"/>
              </a:lnSpc>
              <a:spcBef>
                <a:spcPct val="0"/>
              </a:spcBef>
              <a:spcAft>
                <a:spcPct val="0"/>
              </a:spcAft>
              <a:buClrTx/>
              <a:buSzTx/>
              <a:buFontTx/>
              <a:buChar char="•"/>
            </a:pPr>
            <a:endParaRPr lang="zh-TW" altLang="zh-HK" sz="1000" dirty="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a:t>注意事项</a:t>
            </a:r>
            <a:endParaRPr lang="en-US" altLang="zh-TW" sz="2400" b="1" dirty="0"/>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确保弹力带围绕脚掌</a:t>
            </a:r>
            <a:endParaRPr lang="zh-TW" altLang="zh-HK" sz="1600" dirty="0">
              <a:latin typeface="Arial" panose="020B0604020202020204" pitchFamily="34" charset="0"/>
            </a:endParaRPr>
          </a:p>
          <a:p>
            <a:pPr marL="0" lvl="0" indent="0">
              <a:buNone/>
            </a:pPr>
            <a:endParaRPr lang="en-US" altLang="zh-TW" sz="2400" dirty="0"/>
          </a:p>
          <a:p>
            <a:pPr>
              <a:buFont typeface="Wingdings" panose="05000000000000000000" pitchFamily="2" charset="2"/>
              <a:buChar char="u"/>
            </a:pPr>
            <a:r>
              <a:rPr lang="zh-TW" altLang="zh-HK" sz="2400" b="1" dirty="0"/>
              <a:t>相关动作</a:t>
            </a:r>
          </a:p>
          <a:p>
            <a:pPr>
              <a:buFont typeface="Wingdings" panose="05000000000000000000" pitchFamily="2" charset="2"/>
              <a:buChar char="Ø"/>
            </a:pPr>
            <a:r>
              <a:rPr lang="zh-TW" altLang="zh-HK" sz="2400" dirty="0">
                <a:ea typeface="Gungsuh"/>
                <a:cs typeface="Gungsuh"/>
              </a:rPr>
              <a:t>短跑、跳高、跳绳</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pic>
        <p:nvPicPr>
          <p:cNvPr id="10" name="image4.png"/>
          <p:cNvPicPr/>
          <p:nvPr/>
        </p:nvPicPr>
        <p:blipFill>
          <a:blip r:embed="rId2"/>
          <a:srcRect/>
          <a:stretch>
            <a:fillRect/>
          </a:stretch>
        </p:blipFill>
        <p:spPr>
          <a:xfrm>
            <a:off x="4276885" y="4679458"/>
            <a:ext cx="3574024" cy="2020472"/>
          </a:xfrm>
          <a:prstGeom prst="rect">
            <a:avLst/>
          </a:prstGeom>
          <a:ln/>
        </p:spPr>
      </p:pic>
    </p:spTree>
    <p:extLst>
      <p:ext uri="{BB962C8B-B14F-4D97-AF65-F5344CB8AC3E}">
        <p14:creationId xmlns:p14="http://schemas.microsoft.com/office/powerpoint/2010/main" val="2180477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腓肠肌 </a:t>
            </a:r>
            <a:r>
              <a:rPr lang="en-US" altLang="zh-TW" b="1" dirty="0"/>
              <a:t>– </a:t>
            </a:r>
            <a:r>
              <a:rPr lang="zh-TW" altLang="en-US" b="1" dirty="0"/>
              <a:t>进阶</a:t>
            </a:r>
            <a:endParaRPr lang="zh-HK" altLang="en-US" b="1" dirty="0"/>
          </a:p>
        </p:txBody>
      </p:sp>
      <p:sp>
        <p:nvSpPr>
          <p:cNvPr id="6" name="Content Placeholder 5"/>
          <p:cNvSpPr>
            <a:spLocks noGrp="1"/>
          </p:cNvSpPr>
          <p:nvPr>
            <p:ph sz="half" idx="1"/>
          </p:nvPr>
        </p:nvSpPr>
        <p:spPr>
          <a:xfrm>
            <a:off x="407208" y="1757548"/>
            <a:ext cx="4937760" cy="4023360"/>
          </a:xfrm>
        </p:spPr>
        <p:txBody>
          <a:bodyPr>
            <a:normAutofit/>
          </a:bodyPr>
          <a:lstStyle/>
          <a:p>
            <a:pPr>
              <a:buFont typeface="Wingdings" panose="05000000000000000000" pitchFamily="2" charset="2"/>
              <a:buChar char="u"/>
            </a:pPr>
            <a:r>
              <a:rPr lang="zh-TW" altLang="zh-HK" sz="2400" b="1" dirty="0"/>
              <a:t>热身动作</a:t>
            </a: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双脚同时蹬起</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慢慢放下</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564202" y="1932829"/>
            <a:ext cx="4937760" cy="4619233"/>
          </a:xfrm>
        </p:spPr>
        <p:txBody>
          <a:bodyPr>
            <a:normAutofit/>
          </a:bodyPr>
          <a:lstStyle/>
          <a:p>
            <a:pPr lvl="0">
              <a:buFont typeface="Wingdings" panose="05000000000000000000" pitchFamily="2" charset="2"/>
              <a:buChar char="u"/>
            </a:pPr>
            <a:r>
              <a:rPr lang="zh-TW" altLang="en-US" sz="2400" b="1" dirty="0"/>
              <a:t>起始动作</a:t>
            </a:r>
            <a:endParaRPr lang="en-US" altLang="zh-TW" sz="2400" b="1" dirty="0"/>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将弹力带绑成圈</a:t>
            </a:r>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右脚前脚掌踏稳弹力带</a:t>
            </a:r>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将弹力带穿过头顶，放到左肩上。</a:t>
            </a:r>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弹力带绑口放在胸前</a:t>
            </a:r>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双手紧握弹力带绑口</a:t>
            </a:r>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左脚放在右小腿后</a:t>
            </a:r>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挺胸收腹，眼望前方。</a:t>
            </a: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pic>
        <p:nvPicPr>
          <p:cNvPr id="11" name="image73.png"/>
          <p:cNvPicPr/>
          <p:nvPr/>
        </p:nvPicPr>
        <p:blipFill>
          <a:blip r:embed="rId2"/>
          <a:srcRect/>
          <a:stretch>
            <a:fillRect/>
          </a:stretch>
        </p:blipFill>
        <p:spPr>
          <a:xfrm>
            <a:off x="5006340" y="646545"/>
            <a:ext cx="1365360" cy="3595901"/>
          </a:xfrm>
          <a:prstGeom prst="rect">
            <a:avLst/>
          </a:prstGeom>
          <a:ln/>
        </p:spPr>
      </p:pic>
      <p:pic>
        <p:nvPicPr>
          <p:cNvPr id="13" name="image54.png"/>
          <p:cNvPicPr/>
          <p:nvPr/>
        </p:nvPicPr>
        <p:blipFill>
          <a:blip r:embed="rId3"/>
          <a:srcRect/>
          <a:stretch>
            <a:fillRect/>
          </a:stretch>
        </p:blipFill>
        <p:spPr>
          <a:xfrm>
            <a:off x="3634740" y="3314394"/>
            <a:ext cx="1371600" cy="3691255"/>
          </a:xfrm>
          <a:prstGeom prst="rect">
            <a:avLst/>
          </a:prstGeom>
          <a:ln/>
        </p:spPr>
      </p:pic>
      <p:pic>
        <p:nvPicPr>
          <p:cNvPr id="9" name="image15.png"/>
          <p:cNvPicPr/>
          <p:nvPr/>
        </p:nvPicPr>
        <p:blipFill>
          <a:blip r:embed="rId4"/>
          <a:srcRect/>
          <a:stretch>
            <a:fillRect/>
          </a:stretch>
        </p:blipFill>
        <p:spPr>
          <a:xfrm>
            <a:off x="10398442" y="71714"/>
            <a:ext cx="1514475" cy="3288665"/>
          </a:xfrm>
          <a:prstGeom prst="rect">
            <a:avLst/>
          </a:prstGeom>
          <a:ln/>
        </p:spPr>
      </p:pic>
    </p:spTree>
    <p:extLst>
      <p:ext uri="{BB962C8B-B14F-4D97-AF65-F5344CB8AC3E}">
        <p14:creationId xmlns:p14="http://schemas.microsoft.com/office/powerpoint/2010/main" val="2029436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腓肠肌 </a:t>
            </a:r>
            <a:r>
              <a:rPr lang="en-US" altLang="zh-TW" b="1" dirty="0"/>
              <a:t>– </a:t>
            </a:r>
            <a:r>
              <a:rPr lang="zh-TW" altLang="en-US" b="1" dirty="0"/>
              <a:t>进阶</a:t>
            </a:r>
            <a:endParaRPr lang="zh-HK" altLang="en-US" b="1" dirty="0"/>
          </a:p>
        </p:txBody>
      </p:sp>
      <p:sp>
        <p:nvSpPr>
          <p:cNvPr id="6" name="Content Placeholder 5"/>
          <p:cNvSpPr>
            <a:spLocks noGrp="1"/>
          </p:cNvSpPr>
          <p:nvPr>
            <p:ph sz="half" idx="1"/>
          </p:nvPr>
        </p:nvSpPr>
        <p:spPr>
          <a:xfrm>
            <a:off x="712168" y="1844824"/>
            <a:ext cx="4937760" cy="4023360"/>
          </a:xfrm>
        </p:spPr>
        <p:txBody>
          <a:bodyPr>
            <a:normAutofit/>
          </a:bodyPr>
          <a:lstStyle/>
          <a:p>
            <a:pPr>
              <a:buFont typeface="Wingdings" panose="05000000000000000000" pitchFamily="2" charset="2"/>
              <a:buChar char="u"/>
            </a:pPr>
            <a:r>
              <a:rPr lang="zh-TW" altLang="zh-HK" sz="2400" b="1" dirty="0"/>
              <a:t>动作过程</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右脚用力向上蹬</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完成后慢慢返回至起始动作</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用力蹬起时呼气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返回时吸气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重复以上动作10-15次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换边继续</a:t>
            </a:r>
            <a:endParaRPr lang="zh-TW" altLang="zh-HK" sz="1600" dirty="0">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endParaRPr lang="zh-TW" altLang="zh-HK" sz="1000" dirty="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a:t>注意事项</a:t>
            </a:r>
            <a:endParaRPr lang="en-US" altLang="zh-TW" sz="2400" b="1" dirty="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保持身体平衡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确保前脚掌踏稳弹力带</a:t>
            </a:r>
            <a:endParaRPr lang="zh-TW" altLang="zh-HK" sz="1600" dirty="0">
              <a:latin typeface="Arial" panose="020B0604020202020204" pitchFamily="34" charset="0"/>
            </a:endParaRPr>
          </a:p>
          <a:p>
            <a:pPr marL="0" lvl="0" indent="0">
              <a:buNone/>
            </a:pPr>
            <a:endParaRPr lang="en-US" altLang="zh-TW" sz="2400" dirty="0"/>
          </a:p>
          <a:p>
            <a:pPr>
              <a:buFont typeface="Wingdings" panose="05000000000000000000" pitchFamily="2" charset="2"/>
              <a:buChar char="u"/>
            </a:pPr>
            <a:r>
              <a:rPr lang="zh-TW" altLang="zh-HK" sz="2400" b="1" dirty="0"/>
              <a:t>相关动作</a:t>
            </a:r>
          </a:p>
          <a:p>
            <a:pPr>
              <a:buFont typeface="Wingdings" panose="05000000000000000000" pitchFamily="2" charset="2"/>
              <a:buChar char="Ø"/>
            </a:pPr>
            <a:r>
              <a:rPr lang="zh-TW" altLang="zh-HK" sz="2400" dirty="0">
                <a:ea typeface="Gungsuh"/>
                <a:cs typeface="Gungsuh"/>
              </a:rPr>
              <a:t>短跑、跳高、跳绳</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pic>
        <p:nvPicPr>
          <p:cNvPr id="8" name="image65.png"/>
          <p:cNvPicPr/>
          <p:nvPr/>
        </p:nvPicPr>
        <p:blipFill>
          <a:blip r:embed="rId2"/>
          <a:srcRect/>
          <a:stretch>
            <a:fillRect/>
          </a:stretch>
        </p:blipFill>
        <p:spPr>
          <a:xfrm>
            <a:off x="4926965" y="2187588"/>
            <a:ext cx="1298344" cy="3788059"/>
          </a:xfrm>
          <a:prstGeom prst="rect">
            <a:avLst/>
          </a:prstGeom>
          <a:ln/>
        </p:spPr>
      </p:pic>
    </p:spTree>
    <p:extLst>
      <p:ext uri="{BB962C8B-B14F-4D97-AF65-F5344CB8AC3E}">
        <p14:creationId xmlns:p14="http://schemas.microsoft.com/office/powerpoint/2010/main" val="732636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db.gov.hk/attachment/tc/curriculum-development/4-key-tasks/moral-civic/mpd2019/I%20c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97" y="1608962"/>
            <a:ext cx="3095685" cy="3435632"/>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87461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弹力带的选择</a:t>
            </a:r>
            <a:endParaRPr lang="zh-HK" alt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zh-TW" sz="2400" dirty="0"/>
              <a:t>	</a:t>
            </a:r>
            <a:r>
              <a:rPr lang="zh-TW" altLang="en-US" sz="2400" dirty="0"/>
              <a:t>弹力带会以颜色区分不同的阻力，建议购买前先了解弹力带的阻力；</a:t>
            </a:r>
            <a:endParaRPr lang="en-US" altLang="zh-TW" sz="2400" dirty="0"/>
          </a:p>
          <a:p>
            <a:pPr>
              <a:buFont typeface="Wingdings" panose="05000000000000000000" pitchFamily="2" charset="2"/>
              <a:buChar char="Ø"/>
            </a:pPr>
            <a:r>
              <a:rPr lang="en-US" altLang="zh-TW" sz="2400" dirty="0"/>
              <a:t>	</a:t>
            </a:r>
            <a:r>
              <a:rPr lang="zh-TW" altLang="en-US" sz="2400" dirty="0"/>
              <a:t>其次应选取轻、中、强三种不同程度阻力的弹力带，以配合不同训练</a:t>
            </a:r>
            <a:r>
              <a:rPr lang="en-US" altLang="zh-TW" sz="2400" dirty="0"/>
              <a:t>	</a:t>
            </a:r>
            <a:r>
              <a:rPr lang="zh-TW" altLang="en-US" sz="2400" dirty="0"/>
              <a:t>的需要。</a:t>
            </a:r>
            <a:endParaRPr lang="en-US" altLang="zh-TW" sz="2400" dirty="0"/>
          </a:p>
          <a:p>
            <a:pPr>
              <a:buFont typeface="Wingdings" panose="05000000000000000000" pitchFamily="2" charset="2"/>
              <a:buChar char="Ø"/>
            </a:pPr>
            <a:r>
              <a:rPr lang="en-US" altLang="zh-TW" sz="2400" dirty="0"/>
              <a:t>	</a:t>
            </a:r>
            <a:r>
              <a:rPr lang="zh-TW" altLang="en-US" sz="2400" dirty="0"/>
              <a:t>一般而言，训练大肌肉需要阻力较大的弹力带，让肌肉得以足够的刺</a:t>
            </a:r>
            <a:r>
              <a:rPr lang="en-US" altLang="zh-TW" sz="2400" dirty="0"/>
              <a:t>	</a:t>
            </a:r>
            <a:r>
              <a:rPr lang="zh-TW" altLang="en-US" sz="2400" dirty="0"/>
              <a:t>激；</a:t>
            </a:r>
            <a:endParaRPr lang="en-US" altLang="zh-TW" sz="2400" dirty="0"/>
          </a:p>
          <a:p>
            <a:pPr>
              <a:buFont typeface="Wingdings" panose="05000000000000000000" pitchFamily="2" charset="2"/>
              <a:buChar char="Ø"/>
            </a:pPr>
            <a:r>
              <a:rPr lang="en-US" altLang="zh-TW" sz="2400" dirty="0"/>
              <a:t>	</a:t>
            </a:r>
            <a:r>
              <a:rPr lang="zh-TW" altLang="en-US" sz="2400" dirty="0"/>
              <a:t>相反，训练小肌肉则使用阻力较少的弹力带，以减少受伤。</a:t>
            </a:r>
            <a:endParaRPr lang="zh-HK" alt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295542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使用弹力带</a:t>
            </a:r>
            <a:r>
              <a:rPr lang="zh-HK" altLang="en-US" b="1" dirty="0"/>
              <a:t>安全守</a:t>
            </a:r>
            <a:r>
              <a:rPr lang="zh-TW" altLang="en-US" b="1" dirty="0"/>
              <a:t>则</a:t>
            </a:r>
            <a:endParaRPr lang="zh-HK" altLang="en-US" b="1" dirty="0"/>
          </a:p>
        </p:txBody>
      </p:sp>
      <p:sp>
        <p:nvSpPr>
          <p:cNvPr id="3" name="Content Placeholder 2"/>
          <p:cNvSpPr>
            <a:spLocks noGrp="1"/>
          </p:cNvSpPr>
          <p:nvPr>
            <p:ph idx="1"/>
          </p:nvPr>
        </p:nvSpPr>
        <p:spPr>
          <a:xfrm>
            <a:off x="1097280" y="1845733"/>
            <a:ext cx="10058400" cy="4536593"/>
          </a:xfrm>
        </p:spPr>
        <p:txBody>
          <a:bodyPr/>
          <a:lstStyle/>
          <a:p>
            <a:r>
              <a:rPr lang="zh-TW" altLang="en-US" sz="2400" dirty="0"/>
              <a:t>使用弹力带前，请先阅读以下要点，以避免受伤。</a:t>
            </a:r>
            <a:endParaRPr lang="en-US" altLang="zh-TW" sz="2400" dirty="0"/>
          </a:p>
          <a:p>
            <a:r>
              <a:rPr lang="en-US" altLang="zh-TW" sz="2400" b="1" dirty="0">
                <a:solidFill>
                  <a:srgbClr val="FF0000"/>
                </a:solidFill>
              </a:rPr>
              <a:t>1.	</a:t>
            </a:r>
            <a:r>
              <a:rPr lang="zh-TW" altLang="en-US" sz="2400" b="1" dirty="0">
                <a:solidFill>
                  <a:srgbClr val="FF0000"/>
                </a:solidFill>
              </a:rPr>
              <a:t>检查弹力带的状态</a:t>
            </a:r>
          </a:p>
          <a:p>
            <a:r>
              <a:rPr lang="zh-TW" altLang="en-US" sz="2400" dirty="0"/>
              <a:t>使用弹力带前，请先检查一下弹力带有否出现裂痕、变形、切口或脱色等情况出现。</a:t>
            </a:r>
            <a:endParaRPr lang="en-US" altLang="zh-TW" sz="2400" dirty="0"/>
          </a:p>
          <a:p>
            <a:r>
              <a:rPr lang="zh-TW" altLang="en-US" sz="2400" dirty="0"/>
              <a:t>如有发现，应立即暂停使用，切勿尝试修理损坏的弹力带，应更换一条没有捐坏的弹力带，以确保安全。</a:t>
            </a:r>
          </a:p>
          <a:p>
            <a:r>
              <a:rPr lang="en-US" altLang="zh-TW" sz="2400" b="1" dirty="0">
                <a:solidFill>
                  <a:srgbClr val="FF0000"/>
                </a:solidFill>
              </a:rPr>
              <a:t>2.	</a:t>
            </a:r>
            <a:r>
              <a:rPr lang="zh-TW" altLang="en-US" sz="2400" b="1" dirty="0">
                <a:solidFill>
                  <a:srgbClr val="FF0000"/>
                </a:solidFill>
              </a:rPr>
              <a:t>使用前，应移除身上任何的配件</a:t>
            </a:r>
          </a:p>
          <a:p>
            <a:r>
              <a:rPr lang="zh-TW" altLang="en-US" sz="2400" dirty="0"/>
              <a:t>在使用弹力带进行训练前，请取下戒指、手表、手链、珠宝或其他配件。此外，请注意地板上、鞋子、指甲或其他任何可能刺穿产品的物品，以免弹力带因而损坏，并导致在使用时发生意外。</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1582434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使用弹力带</a:t>
            </a:r>
            <a:r>
              <a:rPr lang="zh-HK" altLang="en-US" b="1" dirty="0"/>
              <a:t>安全守</a:t>
            </a:r>
            <a:r>
              <a:rPr lang="zh-TW" altLang="en-US" b="1" dirty="0"/>
              <a:t>则</a:t>
            </a:r>
            <a:endParaRPr lang="zh-HK" altLang="en-US" b="1" dirty="0"/>
          </a:p>
        </p:txBody>
      </p:sp>
      <p:sp>
        <p:nvSpPr>
          <p:cNvPr id="3" name="Content Placeholder 2"/>
          <p:cNvSpPr>
            <a:spLocks noGrp="1"/>
          </p:cNvSpPr>
          <p:nvPr>
            <p:ph idx="1"/>
          </p:nvPr>
        </p:nvSpPr>
        <p:spPr/>
        <p:txBody>
          <a:bodyPr>
            <a:normAutofit/>
          </a:bodyPr>
          <a:lstStyle/>
          <a:p>
            <a:r>
              <a:rPr lang="zh-TW" altLang="en-US" sz="2400" dirty="0"/>
              <a:t>使用弹力带前，请先阅读以下要点，以避免受伤。</a:t>
            </a:r>
            <a:endParaRPr lang="en-US" altLang="zh-TW" sz="2400" dirty="0"/>
          </a:p>
          <a:p>
            <a:r>
              <a:rPr lang="en-US" altLang="zh-TW" sz="2400" dirty="0"/>
              <a:t>3.	</a:t>
            </a:r>
            <a:r>
              <a:rPr lang="zh-TW" altLang="en-US" sz="2400" b="1" dirty="0">
                <a:solidFill>
                  <a:srgbClr val="FF0000"/>
                </a:solidFill>
              </a:rPr>
              <a:t>掌握使用弹力带的正确的动作</a:t>
            </a:r>
          </a:p>
          <a:p>
            <a:r>
              <a:rPr lang="zh-TW" altLang="en-US" sz="2400" dirty="0"/>
              <a:t>在使用弹力带进行训练前，应先了解清楚训练动作的正确姿势，避免因不正确的姿势而造成不必要的伤害，从而导致肌肉的受伤的情况。</a:t>
            </a:r>
          </a:p>
          <a:p>
            <a:r>
              <a:rPr lang="en-US" altLang="zh-TW" sz="2400" dirty="0"/>
              <a:t>4.	</a:t>
            </a:r>
            <a:r>
              <a:rPr lang="zh-TW" altLang="en-US" sz="2400" b="1" dirty="0">
                <a:solidFill>
                  <a:srgbClr val="FF0000"/>
                </a:solidFill>
              </a:rPr>
              <a:t>在训练前</a:t>
            </a:r>
            <a:r>
              <a:rPr lang="en-US" altLang="zh-TW" sz="2400" b="1" dirty="0">
                <a:solidFill>
                  <a:srgbClr val="FF0000"/>
                </a:solidFill>
              </a:rPr>
              <a:t>/</a:t>
            </a:r>
            <a:r>
              <a:rPr lang="zh-TW" altLang="en-US" sz="2400" b="1" dirty="0">
                <a:solidFill>
                  <a:srgbClr val="FF0000"/>
                </a:solidFill>
              </a:rPr>
              <a:t>后应有充足的热身</a:t>
            </a:r>
            <a:r>
              <a:rPr lang="en-US" altLang="zh-TW" sz="2400" b="1" dirty="0">
                <a:solidFill>
                  <a:srgbClr val="FF0000"/>
                </a:solidFill>
              </a:rPr>
              <a:t>/</a:t>
            </a:r>
            <a:r>
              <a:rPr lang="zh-TW" altLang="en-US" sz="2400" b="1" dirty="0">
                <a:solidFill>
                  <a:srgbClr val="FF0000"/>
                </a:solidFill>
              </a:rPr>
              <a:t>冷却运动</a:t>
            </a:r>
          </a:p>
          <a:p>
            <a:r>
              <a:rPr lang="zh-TW" altLang="en-US" sz="2400" dirty="0"/>
              <a:t>在进行任何体育运动前，应先完成充足的热身运动，以提升肌肉的温度，让肌肉进入准备运动的状态，减低受伤的机会。</a:t>
            </a:r>
            <a:endParaRPr lang="en-US" altLang="zh-TW" sz="2400" dirty="0"/>
          </a:p>
          <a:p>
            <a:r>
              <a:rPr lang="zh-TW" altLang="en-US" sz="2400" dirty="0"/>
              <a:t>而训练后的冷却运动则能够有效预防或减轻锻练后对肌肉所带来的酸痛，以及能够让心率逐渐降至正常水平。</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1122857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使用弹力带</a:t>
            </a:r>
            <a:r>
              <a:rPr lang="zh-HK" altLang="en-US" b="1" dirty="0"/>
              <a:t>安全守</a:t>
            </a:r>
            <a:r>
              <a:rPr lang="zh-TW" altLang="en-US" b="1" dirty="0"/>
              <a:t>则</a:t>
            </a:r>
            <a:endParaRPr lang="zh-HK" altLang="en-US" b="1" dirty="0"/>
          </a:p>
        </p:txBody>
      </p:sp>
      <p:sp>
        <p:nvSpPr>
          <p:cNvPr id="3" name="Content Placeholder 2"/>
          <p:cNvSpPr>
            <a:spLocks noGrp="1"/>
          </p:cNvSpPr>
          <p:nvPr>
            <p:ph idx="1"/>
          </p:nvPr>
        </p:nvSpPr>
        <p:spPr>
          <a:xfrm>
            <a:off x="1097280" y="1845734"/>
            <a:ext cx="10058400" cy="4804448"/>
          </a:xfrm>
        </p:spPr>
        <p:txBody>
          <a:bodyPr>
            <a:normAutofit fontScale="92500" lnSpcReduction="10000"/>
          </a:bodyPr>
          <a:lstStyle/>
          <a:p>
            <a:r>
              <a:rPr lang="zh-TW" altLang="en-US" sz="2400" dirty="0"/>
              <a:t>使用弹力带前，请先阅读以下要点，以避免受伤。</a:t>
            </a:r>
            <a:endParaRPr lang="en-US" altLang="zh-TW" sz="2400" dirty="0"/>
          </a:p>
          <a:p>
            <a:r>
              <a:rPr lang="en-US" altLang="zh-TW" sz="2400" b="1" dirty="0">
                <a:solidFill>
                  <a:srgbClr val="FF0000"/>
                </a:solidFill>
              </a:rPr>
              <a:t>5.	</a:t>
            </a:r>
            <a:r>
              <a:rPr lang="zh-TW" altLang="en-US" sz="2400" b="1" dirty="0">
                <a:solidFill>
                  <a:srgbClr val="FF0000"/>
                </a:solidFill>
              </a:rPr>
              <a:t>注意训练时的空间及环境</a:t>
            </a:r>
          </a:p>
          <a:p>
            <a:r>
              <a:rPr lang="zh-TW" altLang="en-US" sz="2400" dirty="0"/>
              <a:t>训练时应在较寛敝的地方进行使用，要留意身边是否有其他障碍物，训练时与身边的人亦要保持适当距离，避免发生碰撞。</a:t>
            </a:r>
            <a:endParaRPr lang="en-US" altLang="zh-TW" sz="2400" dirty="0"/>
          </a:p>
          <a:p>
            <a:r>
              <a:rPr lang="zh-TW" altLang="en-US" sz="2400" dirty="0"/>
              <a:t>请确保在没有障碍物的地方使用弹力带，以免引起缠绕而导致的意外发生；。</a:t>
            </a:r>
            <a:endParaRPr lang="en-US" altLang="zh-TW" sz="2400" dirty="0"/>
          </a:p>
          <a:p>
            <a:r>
              <a:rPr lang="zh-TW" altLang="en-US" sz="2400" dirty="0"/>
              <a:t>在湿滑的场地亦不适宜使用弹力带进行训练。</a:t>
            </a:r>
          </a:p>
          <a:p>
            <a:r>
              <a:rPr lang="en-US" altLang="zh-TW" sz="2400" b="1" dirty="0">
                <a:solidFill>
                  <a:srgbClr val="FF0000"/>
                </a:solidFill>
              </a:rPr>
              <a:t>6.	</a:t>
            </a:r>
            <a:r>
              <a:rPr lang="zh-TW" altLang="en-US" sz="2400" b="1" dirty="0">
                <a:solidFill>
                  <a:srgbClr val="FF0000"/>
                </a:solidFill>
              </a:rPr>
              <a:t>使用弹力带围绕掌心的注意事项</a:t>
            </a:r>
          </a:p>
          <a:p>
            <a:r>
              <a:rPr lang="zh-TW" altLang="en-US" sz="2400" dirty="0"/>
              <a:t>在使用弹力带进行训练时，部份动作需要将弹力带围绕掌心数圈，以达到合适的长度或弹力度进行不同的训练。故此，在围绕掌心时，避免将弹力带过份拉紧或放松，而引致以避免造成手部血液不流通；</a:t>
            </a:r>
            <a:endParaRPr lang="en-US" altLang="zh-TW" sz="2400" dirty="0"/>
          </a:p>
          <a:p>
            <a:r>
              <a:rPr lang="zh-TW" altLang="en-US" sz="2400" dirty="0"/>
              <a:t>另一方面亦需留意松开弹力带的时机，以免因弹力带回弹而或容易松脱等情况发生，而发生引起不必要的意外。</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304121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使用弹力带</a:t>
            </a:r>
            <a:r>
              <a:rPr lang="zh-HK" altLang="en-US" b="1" dirty="0"/>
              <a:t>安全守</a:t>
            </a:r>
            <a:r>
              <a:rPr lang="zh-TW" altLang="en-US" b="1" dirty="0"/>
              <a:t>则</a:t>
            </a:r>
            <a:endParaRPr lang="zh-HK" altLang="en-US" b="1" dirty="0"/>
          </a:p>
        </p:txBody>
      </p:sp>
      <p:sp>
        <p:nvSpPr>
          <p:cNvPr id="3" name="Content Placeholder 2"/>
          <p:cNvSpPr>
            <a:spLocks noGrp="1"/>
          </p:cNvSpPr>
          <p:nvPr>
            <p:ph idx="1"/>
          </p:nvPr>
        </p:nvSpPr>
        <p:spPr>
          <a:xfrm>
            <a:off x="1097280" y="1845734"/>
            <a:ext cx="10058400" cy="4804448"/>
          </a:xfrm>
        </p:spPr>
        <p:txBody>
          <a:bodyPr>
            <a:normAutofit/>
          </a:bodyPr>
          <a:lstStyle/>
          <a:p>
            <a:r>
              <a:rPr lang="zh-TW" altLang="en-US" sz="2400" dirty="0"/>
              <a:t>使用弹力带前，请先阅读以下要点，以避免受伤。</a:t>
            </a:r>
            <a:endParaRPr lang="en-US" altLang="zh-TW" sz="2400" dirty="0"/>
          </a:p>
          <a:p>
            <a:r>
              <a:rPr lang="en-US" altLang="zh-TW" sz="2400" b="1" dirty="0">
                <a:solidFill>
                  <a:srgbClr val="FF0000"/>
                </a:solidFill>
              </a:rPr>
              <a:t>7.	</a:t>
            </a:r>
            <a:r>
              <a:rPr lang="zh-TW" altLang="en-US" sz="2400" b="1" dirty="0">
                <a:solidFill>
                  <a:srgbClr val="FF0000"/>
                </a:solidFill>
              </a:rPr>
              <a:t>悬挂弹力带的注意事项</a:t>
            </a:r>
          </a:p>
          <a:p>
            <a:r>
              <a:rPr lang="zh-TW" altLang="en-US" sz="2400" dirty="0"/>
              <a:t>在使用弹力带进行训练时，应确保弹力带绑在固定物上的稳定性，亦应留意以及固定物的坚固性，以避免在使用途中松脱而发生意外，造成伤害。</a:t>
            </a:r>
            <a:endParaRPr lang="en-US" altLang="zh-TW" sz="2400" dirty="0"/>
          </a:p>
          <a:p>
            <a:r>
              <a:rPr lang="zh-TW" altLang="en-US" sz="2400" dirty="0"/>
              <a:t>此外，如将弹力带用作悬挂自身重量时，必须留意弹力带的阻力，以免超出弹力带可承受的最大的重量，避免因弹力带断开而导致的严重的受伤。</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val="115370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89234" y="180931"/>
            <a:ext cx="9067236" cy="6073409"/>
            <a:chOff x="1489234" y="180931"/>
            <a:chExt cx="9067236" cy="6073409"/>
          </a:xfrm>
        </p:grpSpPr>
        <p:pic>
          <p:nvPicPr>
            <p:cNvPr id="5" name="Picture 4"/>
            <p:cNvPicPr>
              <a:picLocks noChangeAspect="1"/>
            </p:cNvPicPr>
            <p:nvPr/>
          </p:nvPicPr>
          <p:blipFill>
            <a:blip r:embed="rId2"/>
            <a:stretch>
              <a:fillRect/>
            </a:stretch>
          </p:blipFill>
          <p:spPr>
            <a:xfrm>
              <a:off x="1489234" y="180931"/>
              <a:ext cx="9067236" cy="6073409"/>
            </a:xfrm>
            <a:prstGeom prst="rect">
              <a:avLst/>
            </a:prstGeom>
          </p:spPr>
        </p:pic>
        <p:sp>
          <p:nvSpPr>
            <p:cNvPr id="7" name="Oval 6"/>
            <p:cNvSpPr/>
            <p:nvPr/>
          </p:nvSpPr>
          <p:spPr>
            <a:xfrm>
              <a:off x="5153911" y="3964285"/>
              <a:ext cx="1360151" cy="472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Oval 7"/>
            <p:cNvSpPr/>
            <p:nvPr/>
          </p:nvSpPr>
          <p:spPr>
            <a:xfrm>
              <a:off x="9030757" y="2778480"/>
              <a:ext cx="1360151" cy="472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Oval 11"/>
            <p:cNvSpPr/>
            <p:nvPr/>
          </p:nvSpPr>
          <p:spPr>
            <a:xfrm>
              <a:off x="4914513" y="4857585"/>
              <a:ext cx="1360151" cy="356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Oval 12"/>
            <p:cNvSpPr/>
            <p:nvPr/>
          </p:nvSpPr>
          <p:spPr>
            <a:xfrm>
              <a:off x="4914514" y="4478090"/>
              <a:ext cx="1360151" cy="356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Oval 15"/>
            <p:cNvSpPr/>
            <p:nvPr/>
          </p:nvSpPr>
          <p:spPr>
            <a:xfrm>
              <a:off x="1749490" y="4943341"/>
              <a:ext cx="1360151" cy="356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Oval 10"/>
            <p:cNvSpPr/>
            <p:nvPr/>
          </p:nvSpPr>
          <p:spPr>
            <a:xfrm>
              <a:off x="4914512" y="3363564"/>
              <a:ext cx="1360151" cy="356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sp>
        <p:nvSpPr>
          <p:cNvPr id="6" name="Rectangle 5"/>
          <p:cNvSpPr/>
          <p:nvPr/>
        </p:nvSpPr>
        <p:spPr>
          <a:xfrm>
            <a:off x="2191609" y="5811148"/>
            <a:ext cx="7109639" cy="923330"/>
          </a:xfrm>
          <a:prstGeom prst="rect">
            <a:avLst/>
          </a:prstGeom>
          <a:noFill/>
        </p:spPr>
        <p:txBody>
          <a:bodyPr wrap="none" lIns="91440" tIns="45720" rIns="91440" bIns="45720">
            <a:spAutoFit/>
          </a:bodyPr>
          <a:lstStyle/>
          <a:p>
            <a:pPr algn="ctr"/>
            <a:r>
              <a:rPr lang="zh-TW"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教材中训练的肌肉位置</a:t>
            </a:r>
            <a:endParaRPr lang="en-US" altLang="zh-HK"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26023601"/>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24c47733451e3d7dab448ed08d5e5ffe">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63e4020d525a2e452d677aa79d8a42ca"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45fe5af-a898-45b4-b794-d22737ba3902}"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7C0F8354-C200-4C15-9BFE-0FADECF24821}"/>
</file>

<file path=customXml/itemProps2.xml><?xml version="1.0" encoding="utf-8"?>
<ds:datastoreItem xmlns:ds="http://schemas.openxmlformats.org/officeDocument/2006/customXml" ds:itemID="{820E1D26-F486-4978-B733-27863B1877B0}"/>
</file>

<file path=customXml/itemProps3.xml><?xml version="1.0" encoding="utf-8"?>
<ds:datastoreItem xmlns:ds="http://schemas.openxmlformats.org/officeDocument/2006/customXml" ds:itemID="{DC4AB92E-74EB-4ED8-A2EF-A6F42E0746D8}"/>
</file>

<file path=docProps/app.xml><?xml version="1.0" encoding="utf-8"?>
<Properties xmlns="http://schemas.openxmlformats.org/officeDocument/2006/extended-properties" xmlns:vt="http://schemas.openxmlformats.org/officeDocument/2006/docPropsVTypes">
  <Template>Retrospect</Template>
  <TotalTime>2264</TotalTime>
  <Words>3334</Words>
  <Application>Microsoft Office PowerPoint</Application>
  <PresentationFormat>寬螢幕</PresentationFormat>
  <Paragraphs>374</Paragraphs>
  <Slides>33</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33</vt:i4>
      </vt:variant>
    </vt:vector>
  </HeadingPairs>
  <TitlesOfParts>
    <vt:vector size="40" baseType="lpstr">
      <vt:lpstr>Gungsuh</vt:lpstr>
      <vt:lpstr>Arial</vt:lpstr>
      <vt:lpstr>Calibri</vt:lpstr>
      <vt:lpstr>Calibri Light</vt:lpstr>
      <vt:lpstr>Times New Roman</vt:lpstr>
      <vt:lpstr>Wingdings</vt:lpstr>
      <vt:lpstr>回顧</vt:lpstr>
      <vt:lpstr>在家进行体能活动（中学篇）  学与教资源 – 弹力带肌肉训练 (下肢训练)</vt:lpstr>
      <vt:lpstr>前言</vt:lpstr>
      <vt:lpstr>安全措施</vt:lpstr>
      <vt:lpstr>弹力带的选择</vt:lpstr>
      <vt:lpstr>使用弹力带安全守则</vt:lpstr>
      <vt:lpstr>使用弹力带安全守则</vt:lpstr>
      <vt:lpstr>使用弹力带安全守则</vt:lpstr>
      <vt:lpstr>使用弹力带安全守则</vt:lpstr>
      <vt:lpstr>PowerPoint 簡報</vt:lpstr>
      <vt:lpstr>训练动作影片</vt:lpstr>
      <vt:lpstr>臀大肌– 初阶</vt:lpstr>
      <vt:lpstr>臀大肌– 初阶</vt:lpstr>
      <vt:lpstr>臀大肌– 进阶</vt:lpstr>
      <vt:lpstr>臀大肌– 进阶</vt:lpstr>
      <vt:lpstr>臀中肌- 初阶</vt:lpstr>
      <vt:lpstr>臀中肌- 初阶</vt:lpstr>
      <vt:lpstr>臀中肌- 进阶</vt:lpstr>
      <vt:lpstr>臀中肌- 进阶</vt:lpstr>
      <vt:lpstr>四头肌- 初阶</vt:lpstr>
      <vt:lpstr>四头肌- 初阶</vt:lpstr>
      <vt:lpstr>四头肌- 进阶</vt:lpstr>
      <vt:lpstr>四头肌- 进阶</vt:lpstr>
      <vt:lpstr>腘绳肌– 初阶</vt:lpstr>
      <vt:lpstr>腘绳肌– 初阶</vt:lpstr>
      <vt:lpstr>腘绳肌– 进阶</vt:lpstr>
      <vt:lpstr>腘绳肌– 进阶</vt:lpstr>
      <vt:lpstr>内收肌群</vt:lpstr>
      <vt:lpstr>内收肌群</vt:lpstr>
      <vt:lpstr>腓肠肌 - 初阶</vt:lpstr>
      <vt:lpstr>腓肠肌 - 初阶</vt:lpstr>
      <vt:lpstr>腓肠肌 – 进阶</vt:lpstr>
      <vt:lpstr>腓肠肌 – 进阶</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在家進行體適能活動的建議</dc:title>
  <dc:creator>CHO, Wing-chi Gigi</dc:creator>
  <cp:lastModifiedBy>KONG, Kwok-lung</cp:lastModifiedBy>
  <cp:revision>130</cp:revision>
  <cp:lastPrinted>2020-03-20T09:30:07Z</cp:lastPrinted>
  <dcterms:created xsi:type="dcterms:W3CDTF">2020-02-05T01:11:23Z</dcterms:created>
  <dcterms:modified xsi:type="dcterms:W3CDTF">2026-01-09T02:29:38Z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